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6" r:id="rId2"/>
    <p:sldId id="267" r:id="rId3"/>
    <p:sldId id="268" r:id="rId4"/>
    <p:sldId id="269" r:id="rId5"/>
    <p:sldId id="270" r:id="rId6"/>
    <p:sldId id="271" r:id="rId7"/>
    <p:sldId id="257" r:id="rId8"/>
    <p:sldId id="258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43F49-26CB-49EE-AD76-1643314076B8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4A932-EADB-4EC4-8848-787A5FCCA6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2285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11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901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660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216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754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11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53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634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79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507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360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528BA-5033-4C6F-979D-DE32401A713A}" type="datetimeFigureOut">
              <a:rPr lang="en-IN" smtClean="0"/>
              <a:pPr/>
              <a:t>09-06-2017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E2D56-4CB9-4AB6-B9EA-26D492E2A12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67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296144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Feedback from the Field from parents of children counselling Shakti Vita, Devadurga Block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en-IN" sz="27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982504"/>
              </p:ext>
            </p:extLst>
          </p:nvPr>
        </p:nvGraphicFramePr>
        <p:xfrm>
          <a:off x="179510" y="1484784"/>
          <a:ext cx="8856988" cy="48340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42"/>
                <a:gridCol w="1353750"/>
                <a:gridCol w="1771398"/>
                <a:gridCol w="1771398"/>
              </a:tblGrid>
              <a:tr h="559413">
                <a:tc gridSpan="2"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Questionnaire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Yes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No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586613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I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s </a:t>
                      </a:r>
                      <a:r>
                        <a:rPr lang="en-IN" b="1" dirty="0" smtClean="0">
                          <a:latin typeface="Cambria" pitchFamily="18" charset="0"/>
                        </a:rPr>
                        <a:t>your child healthier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and</a:t>
                      </a:r>
                      <a:r>
                        <a:rPr lang="en-IN" b="1" dirty="0" smtClean="0">
                          <a:latin typeface="Cambria" pitchFamily="18" charset="0"/>
                        </a:rPr>
                        <a:t> stronger than before?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85%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611219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Do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es the child cry less than before?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85%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693354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Is  the child more active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now?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95%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693354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Has there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been an improvement in the general well-being of the child?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95%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2526">
                <a:tc rowSpan="4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Common illness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and symptoms decreased 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Fever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75%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25%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2526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Cough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35%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65%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2526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Cold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50%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50%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2526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Diarrhoea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35%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65%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90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152128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Feedback from the Field after consumption of  </a:t>
            </a:r>
            <a:r>
              <a:rPr lang="en-IN" sz="2700" b="1" dirty="0" err="1" smtClean="0">
                <a:solidFill>
                  <a:schemeClr val="tx1"/>
                </a:solidFill>
                <a:latin typeface="Cambria" pitchFamily="18" charset="0"/>
              </a:rPr>
              <a:t>Shakti</a:t>
            </a: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 Vita by 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Adolescent Girls, </a:t>
            </a:r>
            <a:r>
              <a:rPr lang="en-IN" sz="2700" b="1" dirty="0" err="1" smtClean="0">
                <a:solidFill>
                  <a:schemeClr val="tx1"/>
                </a:solidFill>
                <a:latin typeface="Cambria" pitchFamily="18" charset="0"/>
              </a:rPr>
              <a:t>Devadurga</a:t>
            </a: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 Block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en-IN" sz="27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387610"/>
              </p:ext>
            </p:extLst>
          </p:nvPr>
        </p:nvGraphicFramePr>
        <p:xfrm>
          <a:off x="179512" y="1281203"/>
          <a:ext cx="8712968" cy="55071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27780"/>
                <a:gridCol w="1742594"/>
                <a:gridCol w="1742594"/>
              </a:tblGrid>
              <a:tr h="517717"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Questionnaire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Yes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No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542890"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Do you feel stronger than before?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83%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6416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>
                          <a:latin typeface="Cambria" pitchFamily="18" charset="0"/>
                        </a:rPr>
                        <a:t>Do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you feel that you can work for more hours now?</a:t>
                      </a:r>
                      <a:endParaRPr lang="en-IN" b="1" dirty="0" smtClean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94%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6%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743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>
                          <a:latin typeface="Cambria" pitchFamily="18" charset="0"/>
                        </a:rPr>
                        <a:t>Is ther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e a better feeling of well-being?</a:t>
                      </a:r>
                      <a:endParaRPr lang="en-IN" b="1" dirty="0" smtClean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83%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91505"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Do you like the taste of the Product?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100%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703762"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Has there been improvement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in School Performance?</a:t>
                      </a: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77%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13%*</a:t>
                      </a:r>
                      <a:endParaRPr lang="en-IN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6416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>
                          <a:latin typeface="Cambria" pitchFamily="18" charset="0"/>
                        </a:rPr>
                        <a:t>Has there been improvement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in School Attendance?</a:t>
                      </a:r>
                      <a:endParaRPr lang="en-IN" b="1" dirty="0" smtClean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mtClean="0">
                          <a:latin typeface="Cambria" pitchFamily="18" charset="0"/>
                        </a:rPr>
                        <a:t>77%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13%</a:t>
                      </a:r>
                      <a:endParaRPr lang="en-IN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1354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>
                          <a:latin typeface="Cambria" pitchFamily="18" charset="0"/>
                        </a:rPr>
                        <a:t>Do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you feel that there has been an improvement in your mind concentration?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b="1" baseline="0" dirty="0" smtClean="0">
                        <a:latin typeface="Cambri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baseline="0" dirty="0" smtClean="0">
                          <a:latin typeface="Cambria" pitchFamily="18" charset="0"/>
                        </a:rPr>
                        <a:t>* 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4 Adolescent Girls are non school going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b="1" dirty="0" smtClean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77%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13%</a:t>
                      </a:r>
                    </a:p>
                    <a:p>
                      <a:pPr algn="ctr"/>
                      <a:endParaRPr lang="en-IN" dirty="0" smtClean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  <a:p>
                      <a:pPr algn="ctr"/>
                      <a:endParaRPr lang="en-IN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2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224136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Feedback from the Field after consumption of  </a:t>
            </a:r>
            <a:r>
              <a:rPr lang="en-IN" sz="2700" b="1" dirty="0" err="1" smtClean="0">
                <a:solidFill>
                  <a:schemeClr val="tx1"/>
                </a:solidFill>
                <a:latin typeface="Cambria" pitchFamily="18" charset="0"/>
              </a:rPr>
              <a:t>Shakti</a:t>
            </a: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 Vita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IN" sz="2700" b="1" dirty="0">
                <a:solidFill>
                  <a:schemeClr val="tx1"/>
                </a:solidFill>
                <a:latin typeface="Cambria" pitchFamily="18" charset="0"/>
              </a:rPr>
              <a:t>Adolescent Girls, </a:t>
            </a:r>
            <a:r>
              <a:rPr lang="en-IN" sz="2700" b="1" dirty="0" err="1" smtClean="0">
                <a:solidFill>
                  <a:schemeClr val="tx1"/>
                </a:solidFill>
                <a:latin typeface="Cambria" pitchFamily="18" charset="0"/>
              </a:rPr>
              <a:t>Devadurga</a:t>
            </a: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 Block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en-IN" sz="27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088618"/>
              </p:ext>
            </p:extLst>
          </p:nvPr>
        </p:nvGraphicFramePr>
        <p:xfrm>
          <a:off x="179510" y="1484784"/>
          <a:ext cx="8856988" cy="5256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42"/>
                <a:gridCol w="1353750"/>
                <a:gridCol w="1771398"/>
                <a:gridCol w="1771398"/>
              </a:tblGrid>
              <a:tr h="904789">
                <a:tc gridSpan="2"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Questionnaire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Yes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No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870359">
                <a:tc rowSpan="5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Common illness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and symptoms decreased 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Fever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66%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34%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870359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Body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Pain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56%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44%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870359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Tiredness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33%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67%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870359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Headache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44%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64%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870359">
                <a:tc vMerge="1">
                  <a:txBody>
                    <a:bodyPr/>
                    <a:lstStyle/>
                    <a:p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Cough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33%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67%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4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844912"/>
              </p:ext>
            </p:extLst>
          </p:nvPr>
        </p:nvGraphicFramePr>
        <p:xfrm>
          <a:off x="72007" y="1147951"/>
          <a:ext cx="9036497" cy="56338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0710"/>
                <a:gridCol w="1689753"/>
                <a:gridCol w="1498734"/>
                <a:gridCol w="1807300"/>
              </a:tblGrid>
              <a:tr h="363064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Cambria" pitchFamily="18" charset="0"/>
                        </a:rPr>
                        <a:t>Questionnaire</a:t>
                      </a:r>
                      <a:r>
                        <a:rPr lang="en-IN" sz="1800" baseline="0" dirty="0" smtClean="0">
                          <a:latin typeface="Cambria" pitchFamily="18" charset="0"/>
                        </a:rPr>
                        <a:t> </a:t>
                      </a:r>
                      <a:endParaRPr lang="en-IN" sz="18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Cambria" pitchFamily="18" charset="0"/>
                        </a:rPr>
                        <a:t>Yes</a:t>
                      </a:r>
                      <a:r>
                        <a:rPr lang="en-IN" sz="1800" baseline="0" dirty="0" smtClean="0">
                          <a:latin typeface="Cambria" pitchFamily="18" charset="0"/>
                        </a:rPr>
                        <a:t> (%)</a:t>
                      </a:r>
                      <a:endParaRPr lang="en-IN" sz="18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Cambria" pitchFamily="18" charset="0"/>
                        </a:rPr>
                        <a:t>No (%)</a:t>
                      </a:r>
                      <a:endParaRPr lang="en-IN" sz="18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rowSpan="5">
                  <a:txBody>
                    <a:bodyPr/>
                    <a:lstStyle/>
                    <a:p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What was your daily diet before the project started?</a:t>
                      </a:r>
                      <a:endParaRPr lang="en-IN" sz="2000" b="1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Rice 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Dal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err="1" smtClean="0">
                          <a:latin typeface="Cambria" pitchFamily="18" charset="0"/>
                        </a:rPr>
                        <a:t>Jowar</a:t>
                      </a:r>
                      <a:r>
                        <a:rPr lang="en-IN" sz="1600" b="1" dirty="0" smtClean="0">
                          <a:latin typeface="Cambria" pitchFamily="18" charset="0"/>
                        </a:rPr>
                        <a:t> Roti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38%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62%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Wheat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IN" sz="1600" b="1" baseline="0" dirty="0" err="1" smtClean="0">
                          <a:latin typeface="Cambria" pitchFamily="18" charset="0"/>
                        </a:rPr>
                        <a:t>C</a:t>
                      </a:r>
                      <a:r>
                        <a:rPr lang="en-IN" sz="1600" b="1" dirty="0" err="1" smtClean="0">
                          <a:latin typeface="Cambria" pitchFamily="18" charset="0"/>
                        </a:rPr>
                        <a:t>hapati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95%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Vegetable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16%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84%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38889">
                <a:tc>
                  <a:txBody>
                    <a:bodyPr/>
                    <a:lstStyle/>
                    <a:p>
                      <a:endParaRPr lang="en-IN" sz="800" b="1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9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9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9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32809">
                <a:tc rowSpan="5">
                  <a:txBody>
                    <a:bodyPr/>
                    <a:lstStyle/>
                    <a:p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What is your daily diet now?</a:t>
                      </a:r>
                      <a:endParaRPr lang="en-IN" sz="2000" b="1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Rice 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Dal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err="1" smtClean="0">
                          <a:latin typeface="Cambria" pitchFamily="18" charset="0"/>
                        </a:rPr>
                        <a:t>Jowar</a:t>
                      </a:r>
                      <a:r>
                        <a:rPr lang="en-IN" sz="1600" b="1" dirty="0" smtClean="0">
                          <a:latin typeface="Cambria" pitchFamily="18" charset="0"/>
                        </a:rPr>
                        <a:t> Roti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77%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23%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Wheat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IN" sz="1600" b="1" baseline="0" dirty="0" err="1" smtClean="0">
                          <a:latin typeface="Cambria" pitchFamily="18" charset="0"/>
                        </a:rPr>
                        <a:t>C</a:t>
                      </a:r>
                      <a:r>
                        <a:rPr lang="en-IN" sz="1600" b="1" dirty="0" err="1" smtClean="0">
                          <a:latin typeface="Cambria" pitchFamily="18" charset="0"/>
                        </a:rPr>
                        <a:t>hapati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95%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sz="2000" b="1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latin typeface="Cambria" pitchFamily="18" charset="0"/>
                        </a:rPr>
                        <a:t>Vegetable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94%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rowSpan="5">
                  <a:txBody>
                    <a:bodyPr/>
                    <a:lstStyle/>
                    <a:p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New foods being consumed by  adolescent girls after Project</a:t>
                      </a:r>
                    </a:p>
                    <a:p>
                      <a:endParaRPr lang="en-IN" sz="1100" b="1" kern="1200" baseline="0" dirty="0" smtClean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Fruits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16%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84%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sz="2000" b="1" kern="1200" baseline="0" dirty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Shakti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Vita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 </a:t>
                      </a:r>
                      <a:endParaRPr lang="en-IN" sz="1600" b="1" kern="1200" dirty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Grams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38%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62%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Non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veg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22%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78%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32809">
                <a:tc vMerge="1">
                  <a:txBody>
                    <a:bodyPr/>
                    <a:lstStyle/>
                    <a:p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Milk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11%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89%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2008" y="44624"/>
            <a:ext cx="9036496" cy="100811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Feedback from the Field after consumption of  Shakti Vita by 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 Adolescent Girls , Devadurga Block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en-IN" sz="27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75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296144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Feedback from the Field after consumption of  </a:t>
            </a:r>
            <a:r>
              <a:rPr lang="en-IN" sz="2700" b="1" dirty="0" err="1" smtClean="0">
                <a:solidFill>
                  <a:schemeClr val="tx1"/>
                </a:solidFill>
                <a:latin typeface="Cambria" pitchFamily="18" charset="0"/>
              </a:rPr>
              <a:t>Shakti</a:t>
            </a: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 Vita by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Pregnant Women, </a:t>
            </a:r>
            <a:r>
              <a:rPr lang="en-IN" sz="2700" b="1" dirty="0" err="1" smtClean="0">
                <a:solidFill>
                  <a:schemeClr val="tx1"/>
                </a:solidFill>
                <a:latin typeface="Cambria" pitchFamily="18" charset="0"/>
              </a:rPr>
              <a:t>Devadurga</a:t>
            </a: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 Block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en-IN" sz="27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622276"/>
              </p:ext>
            </p:extLst>
          </p:nvPr>
        </p:nvGraphicFramePr>
        <p:xfrm>
          <a:off x="179510" y="1484784"/>
          <a:ext cx="8856988" cy="51845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42"/>
                <a:gridCol w="1353750"/>
                <a:gridCol w="1771398"/>
                <a:gridCol w="1771398"/>
              </a:tblGrid>
              <a:tr h="700441">
                <a:tc gridSpan="2"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Questionnaire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Yes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No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734499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Do you feel stronger than before?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91%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9%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76530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>
                          <a:latin typeface="Cambria" pitchFamily="18" charset="0"/>
                        </a:rPr>
                        <a:t>Is ther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e a better feeling of well-being?</a:t>
                      </a:r>
                      <a:endParaRPr lang="en-IN" b="1" dirty="0" smtClean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83%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868149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Do you like the taste of the Product?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100%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529045">
                <a:tc rowSpan="4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Common illness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and symptoms decreased 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Fever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41%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59%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529045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Body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Pain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25%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75%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529045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Tiredness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9%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91%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529045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Headache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67%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33%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377046"/>
              </p:ext>
            </p:extLst>
          </p:nvPr>
        </p:nvGraphicFramePr>
        <p:xfrm>
          <a:off x="72007" y="1147953"/>
          <a:ext cx="9036497" cy="56301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0710"/>
                <a:gridCol w="1689753"/>
                <a:gridCol w="1498734"/>
                <a:gridCol w="1807300"/>
              </a:tblGrid>
              <a:tr h="388496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Cambria" pitchFamily="18" charset="0"/>
                        </a:rPr>
                        <a:t>Questionnaire</a:t>
                      </a:r>
                      <a:r>
                        <a:rPr lang="en-IN" sz="1800" baseline="0" dirty="0" smtClean="0">
                          <a:latin typeface="Cambria" pitchFamily="18" charset="0"/>
                        </a:rPr>
                        <a:t> </a:t>
                      </a:r>
                      <a:endParaRPr lang="en-IN" sz="18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Cambria" pitchFamily="18" charset="0"/>
                        </a:rPr>
                        <a:t>Yes</a:t>
                      </a:r>
                      <a:r>
                        <a:rPr lang="en-IN" sz="1800" baseline="0" dirty="0" smtClean="0">
                          <a:latin typeface="Cambria" pitchFamily="18" charset="0"/>
                        </a:rPr>
                        <a:t> (%)</a:t>
                      </a:r>
                      <a:endParaRPr lang="en-IN" sz="18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Cambria" pitchFamily="18" charset="0"/>
                        </a:rPr>
                        <a:t>No (%)</a:t>
                      </a:r>
                      <a:endParaRPr lang="en-IN" sz="18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rowSpan="5">
                  <a:txBody>
                    <a:bodyPr/>
                    <a:lstStyle/>
                    <a:p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What was your daily diet before the project started?</a:t>
                      </a:r>
                      <a:endParaRPr lang="en-IN" sz="2000" b="1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Rice 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Dal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err="1" smtClean="0">
                          <a:latin typeface="Cambria" pitchFamily="18" charset="0"/>
                        </a:rPr>
                        <a:t>Jowar</a:t>
                      </a:r>
                      <a:r>
                        <a:rPr lang="en-IN" sz="1600" b="1" dirty="0" smtClean="0">
                          <a:latin typeface="Cambria" pitchFamily="18" charset="0"/>
                        </a:rPr>
                        <a:t> Roti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Wheat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IN" sz="1600" b="1" baseline="0" dirty="0" err="1" smtClean="0">
                          <a:latin typeface="Cambria" pitchFamily="18" charset="0"/>
                        </a:rPr>
                        <a:t>C</a:t>
                      </a:r>
                      <a:r>
                        <a:rPr lang="en-IN" sz="1600" b="1" dirty="0" err="1" smtClean="0">
                          <a:latin typeface="Cambria" pitchFamily="18" charset="0"/>
                        </a:rPr>
                        <a:t>hapati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Vegetable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55962">
                <a:tc gridSpan="4">
                  <a:txBody>
                    <a:bodyPr/>
                    <a:lstStyle/>
                    <a:p>
                      <a:endParaRPr lang="en-IN" sz="400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sz="1600" dirty="0">
                        <a:latin typeface="Cambria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>
                        <a:latin typeface="Cambria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6121">
                <a:tc rowSpan="4">
                  <a:txBody>
                    <a:bodyPr/>
                    <a:lstStyle/>
                    <a:p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What is your daily diet now?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Rice 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Dal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err="1" smtClean="0">
                          <a:latin typeface="Cambria" pitchFamily="18" charset="0"/>
                        </a:rPr>
                        <a:t>Jowar</a:t>
                      </a:r>
                      <a:r>
                        <a:rPr lang="en-IN" sz="1600" b="1" dirty="0" smtClean="0">
                          <a:latin typeface="Cambria" pitchFamily="18" charset="0"/>
                        </a:rPr>
                        <a:t> Roti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latin typeface="Cambria" pitchFamily="18" charset="0"/>
                        </a:rPr>
                        <a:t>Vegetable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67%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33%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rowSpan="5">
                  <a:txBody>
                    <a:bodyPr/>
                    <a:lstStyle/>
                    <a:p>
                      <a:endParaRPr lang="en-IN" sz="2000" b="1" kern="1200" baseline="0" dirty="0" smtClean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New foods </a:t>
                      </a:r>
                      <a:r>
                        <a:rPr lang="en-IN" sz="2000" b="1" kern="1200" baseline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being consumed </a:t>
                      </a:r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by  pregnant women  after Project</a:t>
                      </a:r>
                    </a:p>
                    <a:p>
                      <a:endParaRPr lang="en-IN" sz="1100" b="1" kern="1200" baseline="0" dirty="0" smtClean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endParaRPr lang="en-IN" sz="2000" b="1" kern="1200" baseline="0" dirty="0" smtClean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Fruits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sz="1100" b="1" kern="1200" baseline="0" dirty="0" smtClean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Shakti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Vita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0% </a:t>
                      </a:r>
                      <a:endParaRPr lang="en-IN" sz="1600" b="1" kern="1200" dirty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Grams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Non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veg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Milk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36496" cy="100811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b="1" dirty="0">
                <a:solidFill>
                  <a:schemeClr val="tx1"/>
                </a:solidFill>
                <a:latin typeface="Cambria" pitchFamily="18" charset="0"/>
              </a:rPr>
              <a:t>Feedback from the Field after consumption of  Shakti Vita by</a:t>
            </a:r>
            <a:br>
              <a:rPr lang="en-IN" sz="2700" b="1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en-IN" sz="2700" b="1" dirty="0">
                <a:solidFill>
                  <a:schemeClr val="tx1"/>
                </a:solidFill>
                <a:latin typeface="Cambria" pitchFamily="18" charset="0"/>
              </a:rPr>
              <a:t>Pregnant Women, Devadurga Block</a:t>
            </a:r>
            <a:br>
              <a:rPr lang="en-IN" sz="2700" b="1" dirty="0">
                <a:solidFill>
                  <a:schemeClr val="tx1"/>
                </a:solidFill>
                <a:latin typeface="Cambria" pitchFamily="18" charset="0"/>
              </a:rPr>
            </a:br>
            <a:endParaRPr lang="en-IN" sz="27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31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296144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Feedback from the Field after consumption of  </a:t>
            </a:r>
            <a:r>
              <a:rPr lang="en-IN" sz="2700" b="1" dirty="0" err="1" smtClean="0">
                <a:solidFill>
                  <a:schemeClr val="tx1"/>
                </a:solidFill>
                <a:latin typeface="Cambria" pitchFamily="18" charset="0"/>
              </a:rPr>
              <a:t>Shakti</a:t>
            </a: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 Vita by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Lactating Mothers, </a:t>
            </a:r>
            <a:r>
              <a:rPr lang="en-IN" sz="2700" b="1" dirty="0" err="1" smtClean="0">
                <a:solidFill>
                  <a:schemeClr val="tx1"/>
                </a:solidFill>
                <a:latin typeface="Cambria" pitchFamily="18" charset="0"/>
              </a:rPr>
              <a:t>Devadurga</a:t>
            </a: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 Block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en-IN" sz="27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749485"/>
              </p:ext>
            </p:extLst>
          </p:nvPr>
        </p:nvGraphicFramePr>
        <p:xfrm>
          <a:off x="179510" y="1484784"/>
          <a:ext cx="8856988" cy="52854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42"/>
                <a:gridCol w="1353750"/>
                <a:gridCol w="1771398"/>
                <a:gridCol w="1771398"/>
              </a:tblGrid>
              <a:tr h="559413">
                <a:tc gridSpan="2"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Questionnaire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Yes</a:t>
                      </a:r>
                      <a:r>
                        <a:rPr lang="en-IN" sz="2200" baseline="0" dirty="0" smtClean="0">
                          <a:latin typeface="Cambria" pitchFamily="18" charset="0"/>
                        </a:rPr>
                        <a:t>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latin typeface="Cambria" pitchFamily="18" charset="0"/>
                        </a:rPr>
                        <a:t>No (%)</a:t>
                      </a:r>
                      <a:endParaRPr lang="en-IN" sz="22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586613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Do you feel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IN" b="1" dirty="0" smtClean="0">
                          <a:latin typeface="Cambria" pitchFamily="18" charset="0"/>
                        </a:rPr>
                        <a:t>stronger than before?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88%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12%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611219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Do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you feel that you can work for more hours now?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100%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693354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Is ther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e a better feeling of well-being?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88%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12%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693354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Do you like the taste of the Product?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100%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0%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2526">
                <a:tc rowSpan="5"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Common illness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and symptoms decreased 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Fever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82%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18%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2526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Body</a:t>
                      </a:r>
                      <a:r>
                        <a:rPr lang="en-IN" b="1" baseline="0" dirty="0" smtClean="0">
                          <a:latin typeface="Cambria" pitchFamily="18" charset="0"/>
                        </a:rPr>
                        <a:t> Pain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24%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76%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2526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Tiredness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17%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83%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2526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Headache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24%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76%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2526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Cambria" pitchFamily="18" charset="0"/>
                        </a:rPr>
                        <a:t>Cough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24%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Cambria" pitchFamily="18" charset="0"/>
                        </a:rPr>
                        <a:t>76%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42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696410"/>
              </p:ext>
            </p:extLst>
          </p:nvPr>
        </p:nvGraphicFramePr>
        <p:xfrm>
          <a:off x="72007" y="1057478"/>
          <a:ext cx="9036497" cy="57558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0710"/>
                <a:gridCol w="1689753"/>
                <a:gridCol w="1498734"/>
                <a:gridCol w="1807300"/>
              </a:tblGrid>
              <a:tr h="358289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Cambria" pitchFamily="18" charset="0"/>
                        </a:rPr>
                        <a:t>Questionnaire</a:t>
                      </a:r>
                      <a:r>
                        <a:rPr lang="en-IN" sz="1800" baseline="0" dirty="0" smtClean="0">
                          <a:latin typeface="Cambria" pitchFamily="18" charset="0"/>
                        </a:rPr>
                        <a:t> </a:t>
                      </a:r>
                      <a:endParaRPr lang="en-IN" sz="18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Cambria" pitchFamily="18" charset="0"/>
                        </a:rPr>
                        <a:t>Yes</a:t>
                      </a:r>
                      <a:r>
                        <a:rPr lang="en-IN" sz="1800" baseline="0" dirty="0" smtClean="0">
                          <a:latin typeface="Cambria" pitchFamily="18" charset="0"/>
                        </a:rPr>
                        <a:t> (%)</a:t>
                      </a:r>
                      <a:endParaRPr lang="en-IN" sz="18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Cambria" pitchFamily="18" charset="0"/>
                        </a:rPr>
                        <a:t>No (%)</a:t>
                      </a:r>
                      <a:endParaRPr lang="en-IN" sz="1800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rowSpan="5">
                  <a:txBody>
                    <a:bodyPr/>
                    <a:lstStyle/>
                    <a:p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What were you feeding your child  before the Project started?</a:t>
                      </a:r>
                      <a:endParaRPr lang="en-IN" sz="2000" b="1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Rice 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68.96%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31.03%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Dal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68.96%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31.03%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err="1" smtClean="0">
                          <a:latin typeface="Cambria" pitchFamily="18" charset="0"/>
                        </a:rPr>
                        <a:t>Jowar</a:t>
                      </a:r>
                      <a:r>
                        <a:rPr lang="en-IN" sz="1600" b="1" dirty="0" smtClean="0">
                          <a:latin typeface="Cambria" pitchFamily="18" charset="0"/>
                        </a:rPr>
                        <a:t> Roti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31.03%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68.96%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Wheat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IN" sz="1600" b="1" baseline="0" dirty="0" err="1" smtClean="0">
                          <a:latin typeface="Cambria" pitchFamily="18" charset="0"/>
                        </a:rPr>
                        <a:t>C</a:t>
                      </a:r>
                      <a:r>
                        <a:rPr lang="en-IN" sz="1600" b="1" dirty="0" err="1" smtClean="0">
                          <a:latin typeface="Cambria" pitchFamily="18" charset="0"/>
                        </a:rPr>
                        <a:t>hapati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3.44% 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96.55%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vMerge="1">
                  <a:txBody>
                    <a:bodyPr/>
                    <a:lstStyle/>
                    <a:p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Vegetable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6.89%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93.10%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34010">
                <a:tc gridSpan="4">
                  <a:txBody>
                    <a:bodyPr/>
                    <a:lstStyle/>
                    <a:p>
                      <a:endParaRPr lang="en-IN" sz="400" b="1" dirty="0">
                        <a:latin typeface="Cambria" pitchFamily="18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sz="1600" dirty="0">
                        <a:latin typeface="Cambria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>
                        <a:latin typeface="Cambria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8432">
                <a:tc rowSpan="5">
                  <a:txBody>
                    <a:bodyPr/>
                    <a:lstStyle/>
                    <a:p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What are you feeding your child now?</a:t>
                      </a:r>
                      <a:endParaRPr lang="en-IN" sz="2000" b="1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Rice 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68.96%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31.03%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Dal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68.96%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31.03%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err="1" smtClean="0">
                          <a:latin typeface="Cambria" pitchFamily="18" charset="0"/>
                        </a:rPr>
                        <a:t>Jowar</a:t>
                      </a:r>
                      <a:r>
                        <a:rPr lang="en-IN" sz="1600" b="1" dirty="0" smtClean="0">
                          <a:latin typeface="Cambria" pitchFamily="18" charset="0"/>
                        </a:rPr>
                        <a:t> Roti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44.82%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55.18%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39199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Wheat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IN" sz="1600" b="1" baseline="0" dirty="0" err="1" smtClean="0">
                          <a:latin typeface="Cambria" pitchFamily="18" charset="0"/>
                        </a:rPr>
                        <a:t>C</a:t>
                      </a:r>
                      <a:r>
                        <a:rPr lang="en-IN" sz="1600" b="1" dirty="0" err="1" smtClean="0">
                          <a:latin typeface="Cambria" pitchFamily="18" charset="0"/>
                        </a:rPr>
                        <a:t>hapati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3.44% 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96.55%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latin typeface="Cambria" pitchFamily="18" charset="0"/>
                        </a:rPr>
                        <a:t>Vegetable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58.62%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41.37%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rowSpan="5">
                  <a:txBody>
                    <a:bodyPr/>
                    <a:lstStyle/>
                    <a:p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New foods being given to children after Project</a:t>
                      </a:r>
                    </a:p>
                    <a:p>
                      <a:endParaRPr lang="en-IN" sz="1100" b="1" kern="1200" baseline="0" dirty="0" smtClean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IN" sz="2000" b="1" kern="12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* </a:t>
                      </a:r>
                      <a:r>
                        <a:rPr lang="en-IN" sz="16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All</a:t>
                      </a:r>
                      <a:r>
                        <a:rPr lang="en-IN" sz="16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women who had children above six months are giving them Shakti Vita</a:t>
                      </a:r>
                      <a:endParaRPr lang="en-IN" sz="2000" b="1" kern="1200" baseline="0" dirty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Fruits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27.58%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72.41%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58289">
                <a:tc vMerge="1">
                  <a:txBody>
                    <a:bodyPr/>
                    <a:lstStyle/>
                    <a:p>
                      <a:endParaRPr lang="en-IN" sz="2000" b="1" kern="1200" baseline="0" dirty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Shakti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Vita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100%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kern="12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IN" sz="1600" b="1" kern="1200" dirty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vMerge="1">
                  <a:txBody>
                    <a:bodyPr/>
                    <a:lstStyle/>
                    <a:p>
                      <a:endParaRPr lang="en-IN" sz="10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Grams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48.27%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51.73%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328432">
                <a:tc vMerge="1">
                  <a:txBody>
                    <a:bodyPr/>
                    <a:lstStyle/>
                    <a:p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Non</a:t>
                      </a:r>
                      <a:r>
                        <a:rPr lang="en-IN" sz="1600" b="1" baseline="0" dirty="0" smtClean="0">
                          <a:latin typeface="Cambria" pitchFamily="18" charset="0"/>
                        </a:rPr>
                        <a:t> veg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10.34%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89.66%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44807">
                <a:tc vMerge="1">
                  <a:txBody>
                    <a:bodyPr/>
                    <a:lstStyle/>
                    <a:p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Cambria" pitchFamily="18" charset="0"/>
                        </a:rPr>
                        <a:t>Milk</a:t>
                      </a:r>
                      <a:endParaRPr lang="en-IN" sz="1600" b="1" dirty="0">
                        <a:latin typeface="Cambria" pitchFamily="18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20.68%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79.31%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2008" y="44624"/>
            <a:ext cx="8964488" cy="100811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  <a:t>Feedback from the Field regarding Behaviour Change among Pregnant and  Lactating Mothers, Devadurga Block</a:t>
            </a:r>
            <a:br>
              <a:rPr lang="en-IN" sz="2700" b="1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en-IN" sz="27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725</Words>
  <Application>Microsoft Office PowerPoint</Application>
  <PresentationFormat>On-screen Show (4:3)</PresentationFormat>
  <Paragraphs>290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Feedback from the Field from parents of children counselling Shakti Vita, Devadurga Block </vt:lpstr>
      <vt:lpstr> Feedback from the Field after consumption of  Shakti Vita by  Adolescent Girls, Devadurga Block </vt:lpstr>
      <vt:lpstr> Feedback from the Field after consumption of  Shakti Vita Adolescent Girls, Devadurga Block </vt:lpstr>
      <vt:lpstr> Feedback from the Field after consumption of  Shakti Vita by   Adolescent Girls , Devadurga Block </vt:lpstr>
      <vt:lpstr> Feedback from the Field after consumption of  Shakti Vita by Pregnant Women, Devadurga Block </vt:lpstr>
      <vt:lpstr> Feedback from the Field after consumption of  Shakti Vita by Pregnant Women, Devadurga Block </vt:lpstr>
      <vt:lpstr> Feedback from the Field after consumption of  Shakti Vita by Lactating Mothers, Devadurga Block </vt:lpstr>
      <vt:lpstr> Feedback from the Field regarding Behaviour Change among Pregnant and  Lactating Mothers, Devadurga Block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from the field on Energy Dense Food (EDF) Beneficiary Category: Lactating Mothers  Block: Devadurga Block</dc:title>
  <dc:creator>KCNM-GEN</dc:creator>
  <cp:lastModifiedBy>KCNM3</cp:lastModifiedBy>
  <cp:revision>66</cp:revision>
  <cp:lastPrinted>2017-06-08T07:41:01Z</cp:lastPrinted>
  <dcterms:created xsi:type="dcterms:W3CDTF">2017-05-29T06:00:05Z</dcterms:created>
  <dcterms:modified xsi:type="dcterms:W3CDTF">2017-06-09T10:55:55Z</dcterms:modified>
</cp:coreProperties>
</file>