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2007_Workbook1.xlsx"/><Relationship Id="rId1" Type="http://schemas.openxmlformats.org/officeDocument/2006/relationships/image" Target="../media/image2.jpeg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2007_Workbook2.xlsx"/><Relationship Id="rId1" Type="http://schemas.openxmlformats.org/officeDocument/2006/relationships/image" Target="../media/image2.jpeg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2007_Workbook3.xlsx"/><Relationship Id="rId1" Type="http://schemas.openxmlformats.org/officeDocument/2006/relationships/image" Target="../media/image2.jpeg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2007_Workbook4.xlsx"/><Relationship Id="rId1" Type="http://schemas.openxmlformats.org/officeDocument/2006/relationships/image" Target="../media/image2.jpeg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2007_Workbook5.xlsx"/><Relationship Id="rId1" Type="http://schemas.openxmlformats.org/officeDocument/2006/relationships/image" Target="../media/image2.jpeg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2007_Workbook6.xlsx"/><Relationship Id="rId1" Type="http://schemas.openxmlformats.org/officeDocument/2006/relationships/image" Target="../media/image2.jpeg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2007_Workbook8.xlsx"/><Relationship Id="rId1" Type="http://schemas.openxmlformats.org/officeDocument/2006/relationships/image" Target="../media/image2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Sheet1!$O$1</c:f>
              <c:strCache>
                <c:ptCount val="1"/>
                <c:pt idx="0">
                  <c:v>Normal</c:v>
                </c:pt>
              </c:strCache>
            </c:strRef>
          </c:tx>
          <c:spPr>
            <a:ln w="38100"/>
          </c:spPr>
          <c:marker>
            <c:symbol val="none"/>
          </c:marke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Sheet1!$N$2:$N$8</c:f>
              <c:numCache>
                <c:formatCode>mmm\-yy</c:formatCode>
                <c:ptCount val="7"/>
                <c:pt idx="0">
                  <c:v>41091</c:v>
                </c:pt>
                <c:pt idx="1">
                  <c:v>41183</c:v>
                </c:pt>
                <c:pt idx="2">
                  <c:v>41275</c:v>
                </c:pt>
                <c:pt idx="3">
                  <c:v>41365</c:v>
                </c:pt>
                <c:pt idx="4">
                  <c:v>41456</c:v>
                </c:pt>
                <c:pt idx="5">
                  <c:v>41548</c:v>
                </c:pt>
                <c:pt idx="6">
                  <c:v>41640</c:v>
                </c:pt>
              </c:numCache>
            </c:numRef>
          </c:cat>
          <c:val>
            <c:numRef>
              <c:f>Sheet1!$O$2:$O$8</c:f>
              <c:numCache>
                <c:formatCode>0.00%</c:formatCode>
                <c:ptCount val="7"/>
                <c:pt idx="0">
                  <c:v>0.52480000000000004</c:v>
                </c:pt>
                <c:pt idx="1">
                  <c:v>0.63239999999999996</c:v>
                </c:pt>
                <c:pt idx="2">
                  <c:v>0.69430000000000003</c:v>
                </c:pt>
                <c:pt idx="3">
                  <c:v>0.69879999999999998</c:v>
                </c:pt>
                <c:pt idx="4">
                  <c:v>0.74170000000000003</c:v>
                </c:pt>
                <c:pt idx="5">
                  <c:v>0.78920000000000001</c:v>
                </c:pt>
                <c:pt idx="6">
                  <c:v>0.82850000000000001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Sheet1!$P$1</c:f>
              <c:strCache>
                <c:ptCount val="1"/>
                <c:pt idx="0">
                  <c:v>Moderately Under Weight</c:v>
                </c:pt>
              </c:strCache>
            </c:strRef>
          </c:tx>
          <c:spPr>
            <a:ln w="38100"/>
          </c:spPr>
          <c:marker>
            <c:symbol val="none"/>
          </c:marke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Sheet1!$N$2:$N$8</c:f>
              <c:numCache>
                <c:formatCode>mmm\-yy</c:formatCode>
                <c:ptCount val="7"/>
                <c:pt idx="0">
                  <c:v>41091</c:v>
                </c:pt>
                <c:pt idx="1">
                  <c:v>41183</c:v>
                </c:pt>
                <c:pt idx="2">
                  <c:v>41275</c:v>
                </c:pt>
                <c:pt idx="3">
                  <c:v>41365</c:v>
                </c:pt>
                <c:pt idx="4">
                  <c:v>41456</c:v>
                </c:pt>
                <c:pt idx="5">
                  <c:v>41548</c:v>
                </c:pt>
                <c:pt idx="6">
                  <c:v>41640</c:v>
                </c:pt>
              </c:numCache>
            </c:numRef>
          </c:cat>
          <c:val>
            <c:numRef>
              <c:f>Sheet1!$P$2:$P$8</c:f>
              <c:numCache>
                <c:formatCode>0.00%</c:formatCode>
                <c:ptCount val="7"/>
                <c:pt idx="0">
                  <c:v>0.21879999999999999</c:v>
                </c:pt>
                <c:pt idx="1">
                  <c:v>0.1729</c:v>
                </c:pt>
                <c:pt idx="2">
                  <c:v>0.15890000000000001</c:v>
                </c:pt>
                <c:pt idx="3">
                  <c:v>0.15870000000000001</c:v>
                </c:pt>
                <c:pt idx="4">
                  <c:v>0.1328</c:v>
                </c:pt>
                <c:pt idx="5">
                  <c:v>0.13339999999999999</c:v>
                </c:pt>
                <c:pt idx="6">
                  <c:v>0.13439999999999999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Sheet1!$Q$1</c:f>
              <c:strCache>
                <c:ptCount val="1"/>
                <c:pt idx="0">
                  <c:v>Severely Under Weight</c:v>
                </c:pt>
              </c:strCache>
            </c:strRef>
          </c:tx>
          <c:spPr>
            <a:ln w="57150"/>
          </c:spPr>
          <c:marker>
            <c:symbol val="none"/>
          </c:marker>
          <c:dLbls>
            <c:dLbl>
              <c:idx val="1"/>
              <c:layout>
                <c:manualLayout>
                  <c:x val="-3.0941981105413238E-3"/>
                  <c:y val="-3.6311324885470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Sheet1!$N$2:$N$8</c:f>
              <c:numCache>
                <c:formatCode>mmm\-yy</c:formatCode>
                <c:ptCount val="7"/>
                <c:pt idx="0">
                  <c:v>41091</c:v>
                </c:pt>
                <c:pt idx="1">
                  <c:v>41183</c:v>
                </c:pt>
                <c:pt idx="2">
                  <c:v>41275</c:v>
                </c:pt>
                <c:pt idx="3">
                  <c:v>41365</c:v>
                </c:pt>
                <c:pt idx="4">
                  <c:v>41456</c:v>
                </c:pt>
                <c:pt idx="5">
                  <c:v>41548</c:v>
                </c:pt>
                <c:pt idx="6">
                  <c:v>41640</c:v>
                </c:pt>
              </c:numCache>
            </c:numRef>
          </c:cat>
          <c:val>
            <c:numRef>
              <c:f>Sheet1!$Q$2:$Q$8</c:f>
              <c:numCache>
                <c:formatCode>0.00%</c:formatCode>
                <c:ptCount val="7"/>
                <c:pt idx="0">
                  <c:v>0.24529999999999999</c:v>
                </c:pt>
                <c:pt idx="1">
                  <c:v>0.16520000000000001</c:v>
                </c:pt>
                <c:pt idx="2">
                  <c:v>0.1193</c:v>
                </c:pt>
                <c:pt idx="3">
                  <c:v>0.1134</c:v>
                </c:pt>
                <c:pt idx="4">
                  <c:v>8.1799999999999998E-2</c:v>
                </c:pt>
                <c:pt idx="5">
                  <c:v>5.2999999999999999E-2</c:v>
                </c:pt>
                <c:pt idx="6">
                  <c:v>2.9899999999999999E-2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Sheet1!$R$1</c:f>
              <c:strCache>
                <c:ptCount val="1"/>
                <c:pt idx="0">
                  <c:v>Over Weight</c:v>
                </c:pt>
              </c:strCache>
            </c:strRef>
          </c:tx>
          <c:spPr>
            <a:ln w="38100"/>
          </c:spPr>
          <c:marker>
            <c:symbol val="none"/>
          </c:marke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Sheet1!$N$2:$N$8</c:f>
              <c:numCache>
                <c:formatCode>mmm\-yy</c:formatCode>
                <c:ptCount val="7"/>
                <c:pt idx="0">
                  <c:v>41091</c:v>
                </c:pt>
                <c:pt idx="1">
                  <c:v>41183</c:v>
                </c:pt>
                <c:pt idx="2">
                  <c:v>41275</c:v>
                </c:pt>
                <c:pt idx="3">
                  <c:v>41365</c:v>
                </c:pt>
                <c:pt idx="4">
                  <c:v>41456</c:v>
                </c:pt>
                <c:pt idx="5">
                  <c:v>41548</c:v>
                </c:pt>
                <c:pt idx="6">
                  <c:v>41640</c:v>
                </c:pt>
              </c:numCache>
            </c:numRef>
          </c:cat>
          <c:val>
            <c:numRef>
              <c:f>Sheet1!$R$2:$R$8</c:f>
              <c:numCache>
                <c:formatCode>0.00%</c:formatCode>
                <c:ptCount val="7"/>
                <c:pt idx="0">
                  <c:v>1.0800000000000001E-2</c:v>
                </c:pt>
                <c:pt idx="1">
                  <c:v>2.93E-2</c:v>
                </c:pt>
                <c:pt idx="2">
                  <c:v>2.7199999999999998E-2</c:v>
                </c:pt>
                <c:pt idx="3">
                  <c:v>2.8899999999999999E-2</c:v>
                </c:pt>
                <c:pt idx="4">
                  <c:v>4.3499999999999997E-2</c:v>
                </c:pt>
                <c:pt idx="5">
                  <c:v>2.4199999999999999E-2</c:v>
                </c:pt>
                <c:pt idx="6">
                  <c:v>6.8999999999999999E-3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46156544"/>
        <c:axId val="146170624"/>
      </c:lineChart>
      <c:dateAx>
        <c:axId val="146156544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46170624"/>
        <c:crosses val="autoZero"/>
        <c:auto val="1"/>
        <c:lblOffset val="100"/>
        <c:baseTimeUnit val="months"/>
        <c:majorUnit val="3"/>
        <c:majorTimeUnit val="months"/>
      </c:dateAx>
      <c:valAx>
        <c:axId val="146170624"/>
        <c:scaling>
          <c:orientation val="minMax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46156544"/>
        <c:crosses val="autoZero"/>
        <c:crossBetween val="between"/>
      </c:valAx>
      <c:spPr>
        <a:noFill/>
      </c:spPr>
    </c:plotArea>
    <c:legend>
      <c:legendPos val="b"/>
      <c:layout/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zero"/>
    <c:showDLblsOverMax val="0"/>
  </c:chart>
  <c:spPr>
    <a:noFill/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Normal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3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 Months Children</c:v>
                </c:pt>
                <c:pt idx="2">
                  <c:v>25-36 Months Children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</c:v>
                </c:pt>
                <c:pt idx="1">
                  <c:v>0.57999999999999996</c:v>
                </c:pt>
                <c:pt idx="2">
                  <c:v>0.42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Moderate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3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 Months Children</c:v>
                </c:pt>
                <c:pt idx="2">
                  <c:v>25-36 Months Children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0.15</c:v>
                </c:pt>
                <c:pt idx="1">
                  <c:v>0.2</c:v>
                </c:pt>
                <c:pt idx="2">
                  <c:v>0.28000000000000003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Severe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3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 Months Children</c:v>
                </c:pt>
                <c:pt idx="2">
                  <c:v>25-36 Months Children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0.21</c:v>
                </c:pt>
                <c:pt idx="1">
                  <c:v>0.22</c:v>
                </c:pt>
                <c:pt idx="2">
                  <c:v>0.3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Over Weight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3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 Months Children</c:v>
                </c:pt>
                <c:pt idx="2">
                  <c:v>25-36 Months Children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 formatCode="0%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132653056"/>
        <c:axId val="132656128"/>
      </c:barChart>
      <c:catAx>
        <c:axId val="132653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300" b="1"/>
            </a:pPr>
            <a:endParaRPr lang="en-US"/>
          </a:p>
        </c:txPr>
        <c:crossAx val="132656128"/>
        <c:crosses val="autoZero"/>
        <c:auto val="1"/>
        <c:lblAlgn val="ctr"/>
        <c:lblOffset val="100"/>
        <c:noMultiLvlLbl val="0"/>
      </c:catAx>
      <c:valAx>
        <c:axId val="13265612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32653056"/>
        <c:crosses val="autoZero"/>
        <c:crossBetween val="between"/>
      </c:valAx>
      <c:spPr>
        <a:noFill/>
        <a:ln w="18137">
          <a:noFill/>
        </a:ln>
      </c:spPr>
    </c:plotArea>
    <c:legend>
      <c:legendPos val="t"/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</c:spPr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Normal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3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 Months Children</c:v>
                </c:pt>
                <c:pt idx="2">
                  <c:v>25-36 Months Children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0.65</c:v>
                </c:pt>
                <c:pt idx="1">
                  <c:v>0.68</c:v>
                </c:pt>
                <c:pt idx="2">
                  <c:v>0.56999999999999995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Moderate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3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 Months Children</c:v>
                </c:pt>
                <c:pt idx="2">
                  <c:v>25-36 Months Children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0.14000000000000001</c:v>
                </c:pt>
                <c:pt idx="1">
                  <c:v>0.14000000000000001</c:v>
                </c:pt>
                <c:pt idx="2">
                  <c:v>0.23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Severe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3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 Months Children</c:v>
                </c:pt>
                <c:pt idx="2">
                  <c:v>25-36 Months Children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0.13</c:v>
                </c:pt>
                <c:pt idx="1">
                  <c:v>0.15</c:v>
                </c:pt>
                <c:pt idx="2">
                  <c:v>0.2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Over Weight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3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 Months Children</c:v>
                </c:pt>
                <c:pt idx="2">
                  <c:v>25-36 Months Children</c:v>
                </c:pt>
              </c:strCache>
            </c:strRef>
          </c:cat>
          <c:val>
            <c:numRef>
              <c:f>Sheet1!$E$2:$E$4</c:f>
              <c:numCache>
                <c:formatCode>0%</c:formatCode>
                <c:ptCount val="3"/>
                <c:pt idx="0">
                  <c:v>0.08</c:v>
                </c:pt>
                <c:pt idx="1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154432640"/>
        <c:axId val="207888384"/>
      </c:barChart>
      <c:catAx>
        <c:axId val="154432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207888384"/>
        <c:crosses val="autoZero"/>
        <c:auto val="1"/>
        <c:lblAlgn val="ctr"/>
        <c:lblOffset val="100"/>
        <c:noMultiLvlLbl val="0"/>
      </c:catAx>
      <c:valAx>
        <c:axId val="20788838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54432640"/>
        <c:crosses val="autoZero"/>
        <c:crossBetween val="between"/>
      </c:valAx>
      <c:spPr>
        <a:noFill/>
        <a:ln w="18137">
          <a:noFill/>
        </a:ln>
      </c:spPr>
    </c:plotArea>
    <c:legend>
      <c:legendPos val="t"/>
      <c:layout/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</c:spPr>
  <c:txPr>
    <a:bodyPr/>
    <a:lstStyle/>
    <a:p>
      <a:pPr>
        <a:defRPr sz="1285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Normal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 Months Children</c:v>
                </c:pt>
                <c:pt idx="2">
                  <c:v>25-36 Months Children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0.75649999999999995</c:v>
                </c:pt>
                <c:pt idx="1">
                  <c:v>0.71850000000000003</c:v>
                </c:pt>
                <c:pt idx="2">
                  <c:v>0.74950000000000006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Moderate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 Months Children</c:v>
                </c:pt>
                <c:pt idx="2">
                  <c:v>25-36 Months Children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0.1043</c:v>
                </c:pt>
                <c:pt idx="1">
                  <c:v>0.11600000000000001</c:v>
                </c:pt>
                <c:pt idx="2">
                  <c:v>0.16309999999999999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Severe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 Months Children</c:v>
                </c:pt>
                <c:pt idx="2">
                  <c:v>25-36 Months Children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6.9500000000000006E-2</c:v>
                </c:pt>
                <c:pt idx="1">
                  <c:v>7.3300000000000004E-2</c:v>
                </c:pt>
                <c:pt idx="2">
                  <c:v>7.6300000000000007E-2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Over Weight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 Months Children</c:v>
                </c:pt>
                <c:pt idx="2">
                  <c:v>25-36 Months Children</c:v>
                </c:pt>
              </c:strCache>
            </c:strRef>
          </c:cat>
          <c:val>
            <c:numRef>
              <c:f>Sheet1!$E$2:$E$4</c:f>
              <c:numCache>
                <c:formatCode>0%</c:formatCode>
                <c:ptCount val="3"/>
                <c:pt idx="0">
                  <c:v>6.9500000000000006E-2</c:v>
                </c:pt>
                <c:pt idx="1">
                  <c:v>9.1999999999999998E-2</c:v>
                </c:pt>
                <c:pt idx="2">
                  <c:v>1.09E-2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2563712"/>
        <c:axId val="132565248"/>
      </c:barChart>
      <c:catAx>
        <c:axId val="13256371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32565248"/>
        <c:crosses val="autoZero"/>
        <c:auto val="1"/>
        <c:lblAlgn val="ctr"/>
        <c:lblOffset val="100"/>
        <c:noMultiLvlLbl val="0"/>
      </c:catAx>
      <c:valAx>
        <c:axId val="13256524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32563712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Normal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 Months Children</c:v>
                </c:pt>
                <c:pt idx="2">
                  <c:v>25-36 Months Children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0.68</c:v>
                </c:pt>
                <c:pt idx="1">
                  <c:v>0.70450000000000002</c:v>
                </c:pt>
                <c:pt idx="2">
                  <c:v>0.69499999999999995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Moderate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 Months Children</c:v>
                </c:pt>
                <c:pt idx="2">
                  <c:v>25-36 Months Children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6.9699999999999998E-2</c:v>
                </c:pt>
                <c:pt idx="1">
                  <c:v>0.1376</c:v>
                </c:pt>
                <c:pt idx="2">
                  <c:v>0.1817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Severe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4.4092344943986908E-2"/>
                  <c:y val="2.63237804265083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 Months Children</c:v>
                </c:pt>
                <c:pt idx="2">
                  <c:v>25-36 Months Children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0.16270000000000001</c:v>
                </c:pt>
                <c:pt idx="1">
                  <c:v>0.11269999999999999</c:v>
                </c:pt>
                <c:pt idx="2">
                  <c:v>0.1125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Over Weight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 Months Children</c:v>
                </c:pt>
                <c:pt idx="2">
                  <c:v>25-36 Months Children</c:v>
                </c:pt>
              </c:strCache>
            </c:strRef>
          </c:cat>
          <c:val>
            <c:numRef>
              <c:f>Sheet1!$E$2:$E$4</c:f>
              <c:numCache>
                <c:formatCode>0%</c:formatCode>
                <c:ptCount val="3"/>
                <c:pt idx="0">
                  <c:v>9.2299999999999993E-2</c:v>
                </c:pt>
                <c:pt idx="1">
                  <c:v>4.4999999999999998E-2</c:v>
                </c:pt>
                <c:pt idx="2">
                  <c:v>1.06E-2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132597632"/>
        <c:axId val="132599168"/>
      </c:barChart>
      <c:catAx>
        <c:axId val="132597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32599168"/>
        <c:crosses val="autoZero"/>
        <c:auto val="1"/>
        <c:lblAlgn val="ctr"/>
        <c:lblOffset val="100"/>
        <c:noMultiLvlLbl val="0"/>
      </c:catAx>
      <c:valAx>
        <c:axId val="13259916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32597632"/>
        <c:crosses val="autoZero"/>
        <c:crossBetween val="between"/>
      </c:valAx>
      <c:spPr>
        <a:noFill/>
        <a:ln w="18133">
          <a:noFill/>
        </a:ln>
      </c:spPr>
    </c:plotArea>
    <c:legend>
      <c:legendPos val="t"/>
      <c:layout/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</c:spPr>
  <c:txPr>
    <a:bodyPr/>
    <a:lstStyle/>
    <a:p>
      <a:pPr>
        <a:defRPr sz="1285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Normal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 Months Children</c:v>
                </c:pt>
                <c:pt idx="2">
                  <c:v>25-36 Months Children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0.84650000000000003</c:v>
                </c:pt>
                <c:pt idx="1">
                  <c:v>0.7792</c:v>
                </c:pt>
                <c:pt idx="2">
                  <c:v>0.79190000000000005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Moderate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3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 Months Children</c:v>
                </c:pt>
                <c:pt idx="2">
                  <c:v>25-36 Months Children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3.9699999999999999E-2</c:v>
                </c:pt>
                <c:pt idx="1">
                  <c:v>0.11899999999999999</c:v>
                </c:pt>
                <c:pt idx="2">
                  <c:v>0.1515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Severe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4.4092344943986908E-2"/>
                  <c:y val="2.63237804265083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 Months Children</c:v>
                </c:pt>
                <c:pt idx="2">
                  <c:v>25-36 Months Children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3.4000000000000002E-2</c:v>
                </c:pt>
                <c:pt idx="1">
                  <c:v>6.2199999999999998E-2</c:v>
                </c:pt>
                <c:pt idx="2">
                  <c:v>4.82E-2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Over Weight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3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 Months Children</c:v>
                </c:pt>
                <c:pt idx="2">
                  <c:v>25-36 Months Children</c:v>
                </c:pt>
              </c:strCache>
            </c:strRef>
          </c:cat>
          <c:val>
            <c:numRef>
              <c:f>Sheet1!$E$2:$E$4</c:f>
              <c:numCache>
                <c:formatCode>0%</c:formatCode>
                <c:ptCount val="3"/>
                <c:pt idx="0">
                  <c:v>7.9500000000000001E-2</c:v>
                </c:pt>
                <c:pt idx="1">
                  <c:v>3.9399999999999998E-2</c:v>
                </c:pt>
                <c:pt idx="2">
                  <c:v>8.2000000000000007E-3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132550016"/>
        <c:axId val="132555904"/>
      </c:barChart>
      <c:catAx>
        <c:axId val="132550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32555904"/>
        <c:crosses val="autoZero"/>
        <c:auto val="1"/>
        <c:lblAlgn val="ctr"/>
        <c:lblOffset val="100"/>
        <c:noMultiLvlLbl val="0"/>
      </c:catAx>
      <c:valAx>
        <c:axId val="13255590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32550016"/>
        <c:crosses val="autoZero"/>
        <c:crossBetween val="between"/>
      </c:valAx>
      <c:spPr>
        <a:noFill/>
        <a:ln w="18133">
          <a:noFill/>
        </a:ln>
      </c:spPr>
    </c:plotArea>
    <c:legend>
      <c:legendPos val="t"/>
      <c:layout/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</c:spPr>
  <c:txPr>
    <a:bodyPr/>
    <a:lstStyle/>
    <a:p>
      <a:pPr>
        <a:defRPr sz="1285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247535107400485E-2"/>
          <c:y val="0.20392011083381553"/>
          <c:w val="0.93756201339042289"/>
          <c:h val="0.63607815258281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Normal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 Months Children</c:v>
                </c:pt>
                <c:pt idx="2">
                  <c:v>25-36 Months Children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0.82330000000000003</c:v>
                </c:pt>
                <c:pt idx="1">
                  <c:v>0.85119999999999996</c:v>
                </c:pt>
                <c:pt idx="2">
                  <c:v>0.81479999999999997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Moderate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7330207488254982E-2"/>
                  <c:y val="-3.1588632343367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665208722804225E-2"/>
                  <c:y val="-1.7230163096382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998125500748289E-2"/>
                  <c:y val="-2.87169384939706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 Months Children</c:v>
                </c:pt>
                <c:pt idx="2">
                  <c:v>25-36 Months Children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>
                  <c:v>9.4899999999999998E-2</c:v>
                </c:pt>
                <c:pt idx="1">
                  <c:v>0.1134</c:v>
                </c:pt>
                <c:pt idx="2">
                  <c:v>0.1583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Severe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4663959056636419E-2"/>
                  <c:y val="-1.7230163096382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998125500748289E-2"/>
                  <c:y val="-1.43584692469853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6658335558881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 Months Children</c:v>
                </c:pt>
                <c:pt idx="2">
                  <c:v>25-36 Months Children</c:v>
                </c:pt>
              </c:strCache>
            </c:strRef>
          </c:cat>
          <c:val>
            <c:numRef>
              <c:f>Sheet1!$D$2:$D$4</c:f>
              <c:numCache>
                <c:formatCode>0.00%</c:formatCode>
                <c:ptCount val="3"/>
                <c:pt idx="0">
                  <c:v>6.8400000000000002E-2</c:v>
                </c:pt>
                <c:pt idx="1">
                  <c:v>2.5999999999999999E-2</c:v>
                </c:pt>
                <c:pt idx="2">
                  <c:v>2.2800000000000001E-2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Over Weight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997500667664387E-2"/>
                  <c:y val="8.61508154819120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4663959056636419E-2"/>
                  <c:y val="5.74338769879413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76512322816989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 Months Children</c:v>
                </c:pt>
                <c:pt idx="2">
                  <c:v>25-36 Months Children</c:v>
                </c:pt>
              </c:strCache>
            </c:strRef>
          </c:cat>
          <c:val>
            <c:numRef>
              <c:f>Sheet1!$E$2:$E$4</c:f>
              <c:numCache>
                <c:formatCode>0.00%</c:formatCode>
                <c:ptCount val="3"/>
                <c:pt idx="0">
                  <c:v>1.32E-2</c:v>
                </c:pt>
                <c:pt idx="1">
                  <c:v>9.1999999999999998E-3</c:v>
                </c:pt>
                <c:pt idx="2">
                  <c:v>3.8999999999999998E-3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2687744"/>
        <c:axId val="132689280"/>
      </c:barChart>
      <c:catAx>
        <c:axId val="13268774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32689280"/>
        <c:crosses val="autoZero"/>
        <c:auto val="1"/>
        <c:lblAlgn val="ctr"/>
        <c:lblOffset val="100"/>
        <c:noMultiLvlLbl val="0"/>
      </c:catAx>
      <c:valAx>
        <c:axId val="132689280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132687744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Normal</c:v>
                </c:pt>
              </c:strCache>
            </c:strRef>
          </c:tx>
          <c:spPr>
            <a:ln w="38100"/>
          </c:spPr>
          <c:marker>
            <c:symbol val="none"/>
          </c:marker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Sheet1!$A$2:$A$8</c:f>
              <c:numCache>
                <c:formatCode>mmm\-yy</c:formatCode>
                <c:ptCount val="7"/>
                <c:pt idx="0">
                  <c:v>41091</c:v>
                </c:pt>
                <c:pt idx="1">
                  <c:v>41183</c:v>
                </c:pt>
                <c:pt idx="2">
                  <c:v>41275</c:v>
                </c:pt>
                <c:pt idx="3">
                  <c:v>41365</c:v>
                </c:pt>
                <c:pt idx="4">
                  <c:v>41456</c:v>
                </c:pt>
                <c:pt idx="5">
                  <c:v>41548</c:v>
                </c:pt>
                <c:pt idx="6">
                  <c:v>41640</c:v>
                </c:pt>
              </c:numCache>
            </c:numRef>
          </c:cat>
          <c:val>
            <c:numRef>
              <c:f>Sheet1!$B$2:$B$8</c:f>
              <c:numCache>
                <c:formatCode>0.00%</c:formatCode>
                <c:ptCount val="7"/>
                <c:pt idx="0">
                  <c:v>0.33960000000000001</c:v>
                </c:pt>
                <c:pt idx="1">
                  <c:v>0.34960000000000002</c:v>
                </c:pt>
                <c:pt idx="2">
                  <c:v>0.38729999999999998</c:v>
                </c:pt>
                <c:pt idx="3">
                  <c:v>0.40050000000000002</c:v>
                </c:pt>
                <c:pt idx="4">
                  <c:v>0.41889999999999999</c:v>
                </c:pt>
                <c:pt idx="5">
                  <c:v>0.42630000000000001</c:v>
                </c:pt>
                <c:pt idx="6">
                  <c:v>0.4491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Under Weight</c:v>
                </c:pt>
              </c:strCache>
            </c:strRef>
          </c:tx>
          <c:spPr>
            <a:ln w="38100"/>
          </c:spPr>
          <c:marker>
            <c:symbol val="none"/>
          </c:marker>
          <c:dLbls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Sheet1!$A$2:$A$8</c:f>
              <c:numCache>
                <c:formatCode>mmm\-yy</c:formatCode>
                <c:ptCount val="7"/>
                <c:pt idx="0">
                  <c:v>41091</c:v>
                </c:pt>
                <c:pt idx="1">
                  <c:v>41183</c:v>
                </c:pt>
                <c:pt idx="2">
                  <c:v>41275</c:v>
                </c:pt>
                <c:pt idx="3">
                  <c:v>41365</c:v>
                </c:pt>
                <c:pt idx="4">
                  <c:v>41456</c:v>
                </c:pt>
                <c:pt idx="5">
                  <c:v>41548</c:v>
                </c:pt>
                <c:pt idx="6">
                  <c:v>41640</c:v>
                </c:pt>
              </c:numCache>
            </c:numRef>
          </c:cat>
          <c:val>
            <c:numRef>
              <c:f>Sheet1!$C$2:$C$8</c:f>
              <c:numCache>
                <c:formatCode>0.00%</c:formatCode>
                <c:ptCount val="7"/>
                <c:pt idx="0">
                  <c:v>0.6401</c:v>
                </c:pt>
                <c:pt idx="1">
                  <c:v>0.62719999999999998</c:v>
                </c:pt>
                <c:pt idx="2">
                  <c:v>0.57520000000000004</c:v>
                </c:pt>
                <c:pt idx="3">
                  <c:v>0.56069999999999998</c:v>
                </c:pt>
                <c:pt idx="4">
                  <c:v>0.54039999999999999</c:v>
                </c:pt>
                <c:pt idx="5">
                  <c:v>0.53280000000000005</c:v>
                </c:pt>
                <c:pt idx="6">
                  <c:v>0.5302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Over Weight &amp; Obese</c:v>
                </c:pt>
              </c:strCache>
            </c:strRef>
          </c:tx>
          <c:spPr>
            <a:ln w="38100"/>
          </c:spPr>
          <c:marker>
            <c:symbol val="none"/>
          </c:marker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Sheet1!$A$2:$A$8</c:f>
              <c:numCache>
                <c:formatCode>mmm\-yy</c:formatCode>
                <c:ptCount val="7"/>
                <c:pt idx="0">
                  <c:v>41091</c:v>
                </c:pt>
                <c:pt idx="1">
                  <c:v>41183</c:v>
                </c:pt>
                <c:pt idx="2">
                  <c:v>41275</c:v>
                </c:pt>
                <c:pt idx="3">
                  <c:v>41365</c:v>
                </c:pt>
                <c:pt idx="4">
                  <c:v>41456</c:v>
                </c:pt>
                <c:pt idx="5">
                  <c:v>41548</c:v>
                </c:pt>
                <c:pt idx="6">
                  <c:v>41640</c:v>
                </c:pt>
              </c:numCache>
            </c:numRef>
          </c:cat>
          <c:val>
            <c:numRef>
              <c:f>Sheet1!$D$2:$D$8</c:f>
              <c:numCache>
                <c:formatCode>0.00%</c:formatCode>
                <c:ptCount val="7"/>
                <c:pt idx="0">
                  <c:v>2.0199999999999999E-2</c:v>
                </c:pt>
                <c:pt idx="1">
                  <c:v>2.3099999999999999E-2</c:v>
                </c:pt>
                <c:pt idx="2">
                  <c:v>3.7400000000000003E-2</c:v>
                </c:pt>
                <c:pt idx="3">
                  <c:v>3.8800000000000001E-2</c:v>
                </c:pt>
                <c:pt idx="4">
                  <c:v>4.0599999999999997E-2</c:v>
                </c:pt>
                <c:pt idx="5">
                  <c:v>4.0800000000000003E-2</c:v>
                </c:pt>
                <c:pt idx="6">
                  <c:v>2.06E-2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572416"/>
        <c:axId val="146573952"/>
      </c:lineChart>
      <c:dateAx>
        <c:axId val="146572416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46573952"/>
        <c:crosses val="autoZero"/>
        <c:auto val="1"/>
        <c:lblOffset val="100"/>
        <c:baseTimeUnit val="months"/>
        <c:majorUnit val="3"/>
        <c:majorTimeUnit val="months"/>
      </c:dateAx>
      <c:valAx>
        <c:axId val="146573952"/>
        <c:scaling>
          <c:orientation val="minMax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465724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deliveries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July, 2012 to Jan, 2013</c:v>
                </c:pt>
                <c:pt idx="1">
                  <c:v>February, 2013 to July, 2013</c:v>
                </c:pt>
                <c:pt idx="2">
                  <c:v>August, 2013 to January, 2014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638</c:v>
                </c:pt>
                <c:pt idx="1">
                  <c:v>155</c:v>
                </c:pt>
                <c:pt idx="2">
                  <c:v>322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LBW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July, 2012 to Jan, 2013</c:v>
                </c:pt>
                <c:pt idx="1">
                  <c:v>February, 2013 to July, 2013</c:v>
                </c:pt>
                <c:pt idx="2">
                  <c:v>August, 2013 to January, 2014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55</c:v>
                </c:pt>
                <c:pt idx="1">
                  <c:v>11</c:v>
                </c:pt>
                <c:pt idx="2">
                  <c:v>19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Percentage of LBW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July, 2012 to Jan, 2013</c:v>
                </c:pt>
                <c:pt idx="1">
                  <c:v>February, 2013 to July, 2013</c:v>
                </c:pt>
                <c:pt idx="2">
                  <c:v>August, 2013 to January, 2014</c:v>
                </c:pt>
              </c:strCache>
            </c:strRef>
          </c:cat>
          <c:val>
            <c:numRef>
              <c:f>Sheet1!$D$2:$D$4</c:f>
              <c:numCache>
                <c:formatCode>0.00%</c:formatCode>
                <c:ptCount val="3"/>
                <c:pt idx="0">
                  <c:v>8.6199999999999999E-2</c:v>
                </c:pt>
                <c:pt idx="1">
                  <c:v>7.0900000000000005E-2</c:v>
                </c:pt>
                <c:pt idx="2">
                  <c:v>5.8999999999999997E-2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1592064"/>
        <c:axId val="141593600"/>
      </c:barChart>
      <c:catAx>
        <c:axId val="1415920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41593600"/>
        <c:crosses val="autoZero"/>
        <c:auto val="1"/>
        <c:lblAlgn val="ctr"/>
        <c:lblOffset val="100"/>
        <c:noMultiLvlLbl val="0"/>
      </c:catAx>
      <c:valAx>
        <c:axId val="1415936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41592064"/>
        <c:crosses val="autoZero"/>
        <c:crossBetween val="between"/>
      </c:valAx>
      <c:spPr>
        <a:blipFill>
          <a:blip xmlns:r="http://schemas.openxmlformats.org/officeDocument/2006/relationships" r:embed="rId1"/>
          <a:tile tx="0" ty="0" sx="100000" sy="100000" flip="none" algn="tl"/>
        </a:blipFill>
      </c:spPr>
    </c:plotArea>
    <c:legend>
      <c:legendPos val="t"/>
      <c:layout/>
      <c:overlay val="0"/>
      <c:txPr>
        <a:bodyPr/>
        <a:lstStyle/>
        <a:p>
          <a:pPr>
            <a:defRPr sz="2000" b="1"/>
          </a:pPr>
          <a:endParaRPr lang="en-US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Office_Excel_Workbook1.xls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143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Details of children – </a:t>
            </a:r>
            <a:r>
              <a:rPr lang="en-IN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Gubbi</a:t>
            </a:r>
            <a:r>
              <a:rPr lang="en-IN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Block</a:t>
            </a:r>
            <a:endParaRPr lang="en-IN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256771"/>
              </p:ext>
            </p:extLst>
          </p:nvPr>
        </p:nvGraphicFramePr>
        <p:xfrm>
          <a:off x="179512" y="1340769"/>
          <a:ext cx="8712967" cy="532859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02420"/>
                <a:gridCol w="978933"/>
                <a:gridCol w="528818"/>
                <a:gridCol w="826627"/>
                <a:gridCol w="602420"/>
                <a:gridCol w="768103"/>
                <a:gridCol w="578596"/>
                <a:gridCol w="686470"/>
                <a:gridCol w="508538"/>
                <a:gridCol w="771605"/>
                <a:gridCol w="1009562"/>
                <a:gridCol w="850875"/>
              </a:tblGrid>
              <a:tr h="159857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 err="1">
                          <a:effectLst/>
                        </a:rPr>
                        <a:t>SI.No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Month (Quarterly)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Normal </a:t>
                      </a:r>
                      <a:endParaRPr lang="en-IN" sz="14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IN" sz="1400" b="1" u="none" strike="noStrike" dirty="0" smtClean="0">
                          <a:effectLst/>
                        </a:rPr>
                        <a:t>(%)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Moderately Under </a:t>
                      </a:r>
                      <a:r>
                        <a:rPr lang="en-IN" sz="1400" b="1" u="none" strike="noStrike" dirty="0" smtClean="0">
                          <a:effectLst/>
                        </a:rPr>
                        <a:t>Weight</a:t>
                      </a:r>
                    </a:p>
                    <a:p>
                      <a:pPr algn="ctr" fontAlgn="ctr"/>
                      <a:r>
                        <a:rPr lang="en-IN" sz="1400" b="1" u="none" strike="noStrike" dirty="0" smtClean="0">
                          <a:effectLst/>
                        </a:rPr>
                        <a:t>(%)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Severely Under Weight </a:t>
                      </a:r>
                      <a:endParaRPr lang="en-IN" sz="14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IN" sz="1400" b="1" u="none" strike="noStrike" dirty="0" smtClean="0">
                          <a:effectLst/>
                        </a:rPr>
                        <a:t>(%)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Over </a:t>
                      </a:r>
                      <a:r>
                        <a:rPr lang="en-IN" sz="1400" b="1" u="none" strike="noStrike" dirty="0" smtClean="0">
                          <a:effectLst/>
                        </a:rPr>
                        <a:t>Weight</a:t>
                      </a:r>
                    </a:p>
                    <a:p>
                      <a:pPr algn="ctr" fontAlgn="ctr"/>
                      <a:r>
                        <a:rPr lang="en-IN" sz="1400" b="1" u="none" strike="noStrike" dirty="0" smtClean="0">
                          <a:effectLst/>
                        </a:rPr>
                        <a:t> </a:t>
                      </a:r>
                      <a:r>
                        <a:rPr lang="en-IN" sz="1400" b="1" u="none" strike="noStrike" dirty="0">
                          <a:effectLst/>
                        </a:rPr>
                        <a:t>(%)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Total 6 To 36 Months </a:t>
                      </a:r>
                      <a:r>
                        <a:rPr lang="en-IN" sz="1400" b="1" u="none" strike="noStrike" dirty="0" smtClean="0">
                          <a:effectLst/>
                        </a:rPr>
                        <a:t>Children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Total Number of </a:t>
                      </a:r>
                      <a:r>
                        <a:rPr lang="en-IN" sz="1400" b="1" u="none" strike="noStrike" dirty="0" smtClean="0">
                          <a:effectLst/>
                        </a:rPr>
                        <a:t>Children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1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 Jul-12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2120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52.48%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884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21.88%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991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24.53%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44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1.08%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4039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4282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effectLst/>
                        </a:rPr>
                        <a:t>2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effectLst/>
                        </a:rPr>
                        <a:t> Oct-12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3042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63.24%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effectLst/>
                        </a:rPr>
                        <a:t>832</a:t>
                      </a:r>
                      <a:endParaRPr lang="en-IN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17.29%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795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16.52%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141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2.93%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effectLst/>
                        </a:rPr>
                        <a:t>4810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5907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>
                          <a:effectLst/>
                        </a:rPr>
                        <a:t>3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effectLst/>
                        </a:rPr>
                        <a:t> Jan-13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effectLst/>
                        </a:rPr>
                        <a:t>3106</a:t>
                      </a:r>
                      <a:endParaRPr lang="en-IN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69.43%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effectLst/>
                        </a:rPr>
                        <a:t>711</a:t>
                      </a:r>
                      <a:endParaRPr lang="en-IN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15.89%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534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11.93%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122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2.72%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effectLst/>
                        </a:rPr>
                        <a:t>4473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5030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effectLst/>
                        </a:rPr>
                        <a:t>4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effectLst/>
                        </a:rPr>
                        <a:t> Apr-13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effectLst/>
                        </a:rPr>
                        <a:t>2827</a:t>
                      </a:r>
                      <a:endParaRPr lang="en-IN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69.88%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642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15.87%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459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11.34%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117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2.89%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effectLst/>
                        </a:rPr>
                        <a:t>4045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5117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>
                          <a:effectLst/>
                        </a:rPr>
                        <a:t>5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effectLst/>
                        </a:rPr>
                        <a:t> Jul-13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effectLst/>
                        </a:rPr>
                        <a:t>2826</a:t>
                      </a:r>
                      <a:endParaRPr lang="en-IN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74.17%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506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13.28%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312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8.18%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166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4.35%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effectLst/>
                        </a:rPr>
                        <a:t>3810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5342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effectLst/>
                        </a:rPr>
                        <a:t>6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effectLst/>
                        </a:rPr>
                        <a:t> Oct-13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effectLst/>
                        </a:rPr>
                        <a:t>2899</a:t>
                      </a:r>
                      <a:endParaRPr lang="en-IN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78.92%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490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13.34%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195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5.30%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89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2.42%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effectLst/>
                        </a:rPr>
                        <a:t>3673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5684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>
                          <a:effectLst/>
                        </a:rPr>
                        <a:t>7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effectLst/>
                        </a:rPr>
                        <a:t> Jan-14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effectLst/>
                        </a:rPr>
                        <a:t>2847</a:t>
                      </a:r>
                      <a:endParaRPr lang="en-IN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effectLst/>
                        </a:rPr>
                        <a:t>82.85%</a:t>
                      </a:r>
                      <a:endParaRPr lang="en-IN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462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13.44%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103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2.99%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24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0.69%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3436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</a:rPr>
                        <a:t>5347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791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0854133"/>
              </p:ext>
            </p:extLst>
          </p:nvPr>
        </p:nvGraphicFramePr>
        <p:xfrm>
          <a:off x="191729" y="1259632"/>
          <a:ext cx="8784976" cy="5481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107504" y="44624"/>
            <a:ext cx="8856984" cy="1143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Aharoni" panose="02010803020104030203" pitchFamily="2" charset="-79"/>
              </a:rPr>
              <a:t>Improvement in Nutritional Status of    </a:t>
            </a:r>
          </a:p>
          <a:p>
            <a:r>
              <a:rPr lang="en-IN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Aharoni" panose="02010803020104030203" pitchFamily="2" charset="-79"/>
              </a:rPr>
              <a:t>   6 to36 months children in </a:t>
            </a:r>
            <a:r>
              <a:rPr lang="en-IN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Aharoni" panose="02010803020104030203" pitchFamily="2" charset="-79"/>
              </a:rPr>
              <a:t>Gubbi</a:t>
            </a:r>
            <a:r>
              <a:rPr lang="en-IN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Aharoni" panose="02010803020104030203" pitchFamily="2" charset="-79"/>
              </a:rPr>
              <a:t> Block</a:t>
            </a:r>
            <a:endParaRPr lang="en-I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6919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7505" y="116632"/>
            <a:ext cx="8928992" cy="1143000"/>
          </a:xfrm>
          <a:ln/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defRPr/>
            </a:pPr>
            <a:r>
              <a:rPr lang="en-IN" sz="3600" b="1" dirty="0">
                <a:ln w="1905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Improvement in Nutritional Status of 6-36 Months Children  of </a:t>
            </a:r>
            <a:r>
              <a:rPr lang="en-IN" sz="3600" b="1" dirty="0" err="1">
                <a:ln w="1905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Gubbi</a:t>
            </a:r>
            <a:r>
              <a:rPr lang="en-IN" sz="3600" b="1" dirty="0">
                <a:ln w="1905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 </a:t>
            </a:r>
            <a:r>
              <a:rPr lang="en-IN" sz="3600" b="1" dirty="0" smtClean="0">
                <a:ln w="1905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Block</a:t>
            </a:r>
            <a:endParaRPr lang="en-IN" sz="3600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9224" y="1196752"/>
            <a:ext cx="3020608" cy="58683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>
              <a:defRPr/>
            </a:pPr>
            <a:endParaRPr lang="en-IN" sz="20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en-IN" sz="56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en-IN" sz="56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n-IN" sz="56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en-IN" sz="56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en-IN" sz="56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n-IN" sz="56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en-IN" sz="56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n-IN" sz="56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IN" sz="6400" dirty="0" smtClean="0">
                <a:solidFill>
                  <a:schemeClr val="tx1"/>
                </a:solidFill>
              </a:rPr>
              <a:t>As </a:t>
            </a:r>
            <a:r>
              <a:rPr lang="en-IN" sz="6400" dirty="0">
                <a:solidFill>
                  <a:schemeClr val="tx1"/>
                </a:solidFill>
              </a:rPr>
              <a:t>on July, </a:t>
            </a:r>
            <a:r>
              <a:rPr lang="en-IN" sz="6400" dirty="0" smtClean="0">
                <a:solidFill>
                  <a:schemeClr val="tx1"/>
                </a:solidFill>
              </a:rPr>
              <a:t>2012 </a:t>
            </a:r>
          </a:p>
          <a:p>
            <a:pPr algn="ctr">
              <a:defRPr/>
            </a:pPr>
            <a:r>
              <a:rPr lang="en-US" sz="6400" dirty="0" smtClean="0">
                <a:solidFill>
                  <a:sysClr val="windowText" lastClr="000000"/>
                </a:solidFill>
              </a:rPr>
              <a:t>(</a:t>
            </a:r>
            <a:r>
              <a:rPr lang="en-US" sz="6400" dirty="0">
                <a:solidFill>
                  <a:sysClr val="windowText" lastClr="000000"/>
                </a:solidFill>
              </a:rPr>
              <a:t>Total No. of Children - </a:t>
            </a:r>
            <a:r>
              <a:rPr lang="en-US" sz="6400" dirty="0" smtClean="0">
                <a:solidFill>
                  <a:sysClr val="windowText" lastClr="000000"/>
                </a:solidFill>
              </a:rPr>
              <a:t>4039)</a:t>
            </a:r>
            <a:endParaRPr lang="en-US" sz="640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3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30911025"/>
              </p:ext>
            </p:extLst>
          </p:nvPr>
        </p:nvGraphicFramePr>
        <p:xfrm>
          <a:off x="86643" y="1806728"/>
          <a:ext cx="3009602" cy="4795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467790079"/>
              </p:ext>
            </p:extLst>
          </p:nvPr>
        </p:nvGraphicFramePr>
        <p:xfrm>
          <a:off x="3153163" y="1805463"/>
          <a:ext cx="2901528" cy="4795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9640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349633"/>
              </p:ext>
            </p:extLst>
          </p:nvPr>
        </p:nvGraphicFramePr>
        <p:xfrm>
          <a:off x="6084169" y="1762124"/>
          <a:ext cx="3059832" cy="4907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5" imgW="4981489" imgH="6400935" progId="Excel.Sheet.8">
                  <p:embed/>
                </p:oleObj>
              </mc:Choice>
              <mc:Fallback>
                <p:oleObj name="Worksheet" r:id="rId5" imgW="4981489" imgH="6400935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9" y="1762124"/>
                        <a:ext cx="3059832" cy="49072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Placeholder 4"/>
          <p:cNvSpPr txBox="1">
            <a:spLocks/>
          </p:cNvSpPr>
          <p:nvPr/>
        </p:nvSpPr>
        <p:spPr>
          <a:xfrm>
            <a:off x="3131840" y="1196752"/>
            <a:ext cx="2880320" cy="59825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5" rIns="91429" bIns="45715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endParaRPr lang="en-IN" sz="1600" dirty="0" smtClean="0">
              <a:solidFill>
                <a:prstClr val="black"/>
              </a:solidFill>
            </a:endParaRPr>
          </a:p>
          <a:p>
            <a:pPr lvl="0" algn="ctr">
              <a:defRPr/>
            </a:pPr>
            <a:r>
              <a:rPr lang="en-IN" sz="1600" dirty="0">
                <a:solidFill>
                  <a:schemeClr val="tx1"/>
                </a:solidFill>
              </a:rPr>
              <a:t>As on October, 2012 </a:t>
            </a:r>
          </a:p>
          <a:p>
            <a:pPr lvl="0" algn="ctr">
              <a:defRPr/>
            </a:pPr>
            <a:r>
              <a:rPr lang="en-US" sz="1600" dirty="0">
                <a:solidFill>
                  <a:schemeClr val="tx1"/>
                </a:solidFill>
              </a:rPr>
              <a:t>(Total No. of Children - </a:t>
            </a:r>
            <a:r>
              <a:rPr lang="en-US" sz="1600" dirty="0" smtClean="0">
                <a:solidFill>
                  <a:schemeClr val="tx1"/>
                </a:solidFill>
              </a:rPr>
              <a:t>4810)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6" name="Text Placeholder 4"/>
          <p:cNvSpPr txBox="1">
            <a:spLocks/>
          </p:cNvSpPr>
          <p:nvPr/>
        </p:nvSpPr>
        <p:spPr>
          <a:xfrm>
            <a:off x="6084168" y="1196752"/>
            <a:ext cx="2954941" cy="59825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5" rIns="91429" bIns="45715" anchor="b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IN" sz="2000" dirty="0">
                <a:solidFill>
                  <a:schemeClr val="tx1"/>
                </a:solidFill>
              </a:rPr>
              <a:t>As on </a:t>
            </a:r>
            <a:r>
              <a:rPr lang="en-IN" sz="2000" dirty="0" smtClean="0">
                <a:solidFill>
                  <a:schemeClr val="tx1"/>
                </a:solidFill>
              </a:rPr>
              <a:t>January, 2013</a:t>
            </a:r>
            <a:endParaRPr lang="en-IN" sz="2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2000" dirty="0">
                <a:solidFill>
                  <a:sysClr val="windowText" lastClr="000000"/>
                </a:solidFill>
              </a:rPr>
              <a:t>(Total No. of Children - </a:t>
            </a:r>
            <a:r>
              <a:rPr lang="en-US" sz="2000" dirty="0" smtClean="0">
                <a:solidFill>
                  <a:sysClr val="windowText" lastClr="000000"/>
                </a:solidFill>
              </a:rPr>
              <a:t>4473)</a:t>
            </a:r>
            <a:endParaRPr lang="en-US" sz="2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764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1143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IN" sz="3600" b="1" dirty="0">
                <a:ln w="1905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Improvement in Nutritional Status of 6-36 Months Children  of </a:t>
            </a:r>
            <a:r>
              <a:rPr lang="en-IN" sz="3600" b="1" dirty="0" err="1">
                <a:ln w="1905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Gubbi</a:t>
            </a:r>
            <a:r>
              <a:rPr lang="en-IN" sz="3600" b="1" dirty="0">
                <a:ln w="1905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 </a:t>
            </a:r>
            <a:r>
              <a:rPr lang="en-IN" sz="3600" b="1" dirty="0" smtClean="0">
                <a:ln w="1905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Block</a:t>
            </a:r>
            <a:endParaRPr lang="en-IN" sz="360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340768"/>
            <a:ext cx="3024336" cy="59774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lvl="0" algn="ctr">
              <a:defRPr/>
            </a:pPr>
            <a:r>
              <a:rPr lang="en-IN" sz="2000" dirty="0">
                <a:solidFill>
                  <a:schemeClr val="tx1"/>
                </a:solidFill>
              </a:rPr>
              <a:t>As on </a:t>
            </a:r>
            <a:r>
              <a:rPr lang="en-IN" sz="2000" dirty="0" smtClean="0">
                <a:solidFill>
                  <a:schemeClr val="tx1"/>
                </a:solidFill>
              </a:rPr>
              <a:t>April, 2013 </a:t>
            </a:r>
            <a:endParaRPr lang="en-IN" sz="2000" dirty="0">
              <a:solidFill>
                <a:schemeClr val="tx1"/>
              </a:solidFill>
            </a:endParaRPr>
          </a:p>
          <a:p>
            <a:pPr lvl="0" algn="ctr">
              <a:defRPr/>
            </a:pPr>
            <a:r>
              <a:rPr lang="en-US" sz="2000" dirty="0">
                <a:solidFill>
                  <a:schemeClr val="tx1"/>
                </a:solidFill>
              </a:rPr>
              <a:t>(Total No. of Children - </a:t>
            </a:r>
            <a:r>
              <a:rPr lang="en-US" sz="2000" dirty="0" smtClean="0">
                <a:solidFill>
                  <a:schemeClr val="tx1"/>
                </a:solidFill>
              </a:rPr>
              <a:t>4045)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684326524"/>
              </p:ext>
            </p:extLst>
          </p:nvPr>
        </p:nvGraphicFramePr>
        <p:xfrm>
          <a:off x="3275856" y="1980530"/>
          <a:ext cx="3024335" cy="4760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31868841"/>
              </p:ext>
            </p:extLst>
          </p:nvPr>
        </p:nvGraphicFramePr>
        <p:xfrm>
          <a:off x="107504" y="1988840"/>
          <a:ext cx="309634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3347864" y="1340768"/>
            <a:ext cx="2880320" cy="57606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lvl="0" algn="ctr">
              <a:defRPr/>
            </a:pPr>
            <a:r>
              <a:rPr lang="en-IN" sz="2000" dirty="0">
                <a:solidFill>
                  <a:schemeClr val="tx1"/>
                </a:solidFill>
              </a:rPr>
              <a:t>As on </a:t>
            </a:r>
            <a:r>
              <a:rPr lang="en-IN" sz="2000" dirty="0" smtClean="0">
                <a:solidFill>
                  <a:schemeClr val="tx1"/>
                </a:solidFill>
              </a:rPr>
              <a:t>July, 2013 </a:t>
            </a:r>
            <a:endParaRPr lang="en-IN" sz="2000" dirty="0">
              <a:solidFill>
                <a:schemeClr val="tx1"/>
              </a:solidFill>
            </a:endParaRPr>
          </a:p>
          <a:p>
            <a:pPr lvl="0" algn="ctr">
              <a:defRPr/>
            </a:pPr>
            <a:r>
              <a:rPr lang="en-US" sz="2000" dirty="0">
                <a:solidFill>
                  <a:schemeClr val="tx1"/>
                </a:solidFill>
              </a:rPr>
              <a:t>(Total No. of Children - </a:t>
            </a:r>
            <a:r>
              <a:rPr lang="en-US" sz="2000" dirty="0" smtClean="0">
                <a:solidFill>
                  <a:schemeClr val="tx1"/>
                </a:solidFill>
              </a:rPr>
              <a:t>3810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</a:p>
        </p:txBody>
      </p:sp>
      <p:graphicFrame>
        <p:nvGraphicFramePr>
          <p:cNvPr id="11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8461444"/>
              </p:ext>
            </p:extLst>
          </p:nvPr>
        </p:nvGraphicFramePr>
        <p:xfrm>
          <a:off x="6372200" y="1916832"/>
          <a:ext cx="27718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 Placeholder 2"/>
          <p:cNvSpPr txBox="1">
            <a:spLocks/>
          </p:cNvSpPr>
          <p:nvPr/>
        </p:nvSpPr>
        <p:spPr>
          <a:xfrm>
            <a:off x="6300192" y="1340768"/>
            <a:ext cx="2843808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n-IN" sz="2000" dirty="0">
                <a:solidFill>
                  <a:schemeClr val="tx1"/>
                </a:solidFill>
              </a:rPr>
              <a:t>As on October, </a:t>
            </a:r>
            <a:r>
              <a:rPr lang="en-IN" sz="2000" dirty="0" smtClean="0">
                <a:solidFill>
                  <a:schemeClr val="tx1"/>
                </a:solidFill>
              </a:rPr>
              <a:t>2013 </a:t>
            </a:r>
            <a:endParaRPr lang="en-IN" sz="2000" dirty="0">
              <a:solidFill>
                <a:schemeClr val="tx1"/>
              </a:solidFill>
            </a:endParaRPr>
          </a:p>
          <a:p>
            <a:pPr lvl="0" algn="ctr">
              <a:defRPr/>
            </a:pPr>
            <a:r>
              <a:rPr lang="en-US" sz="2000" dirty="0">
                <a:solidFill>
                  <a:schemeClr val="tx1"/>
                </a:solidFill>
              </a:rPr>
              <a:t>(Total No. of Children - </a:t>
            </a:r>
            <a:r>
              <a:rPr lang="en-US" sz="2000" dirty="0" smtClean="0">
                <a:solidFill>
                  <a:schemeClr val="tx1"/>
                </a:solidFill>
              </a:rPr>
              <a:t>3673)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05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91264" cy="1143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IN" sz="3600" b="1" dirty="0">
                <a:ln w="1905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Improvement in Nutritional Status of 6-36 Months Children  of </a:t>
            </a:r>
            <a:r>
              <a:rPr lang="en-IN" sz="3600" b="1" dirty="0" err="1">
                <a:ln w="1905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Gubbi</a:t>
            </a:r>
            <a:r>
              <a:rPr lang="en-IN" sz="3600" b="1" dirty="0">
                <a:ln w="1905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 Block</a:t>
            </a:r>
            <a:endParaRPr lang="en-IN" sz="3600" dirty="0">
              <a:solidFill>
                <a:schemeClr val="tx1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72148466"/>
              </p:ext>
            </p:extLst>
          </p:nvPr>
        </p:nvGraphicFramePr>
        <p:xfrm>
          <a:off x="457200" y="1988840"/>
          <a:ext cx="821925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2"/>
          <p:cNvSpPr txBox="1">
            <a:spLocks noGrp="1"/>
          </p:cNvSpPr>
          <p:nvPr>
            <p:ph type="body" idx="1"/>
          </p:nvPr>
        </p:nvSpPr>
        <p:spPr>
          <a:xfrm>
            <a:off x="467544" y="1268760"/>
            <a:ext cx="8208912" cy="6397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n-IN" sz="2000" dirty="0">
                <a:solidFill>
                  <a:schemeClr val="tx1"/>
                </a:solidFill>
              </a:rPr>
              <a:t>As on </a:t>
            </a:r>
            <a:r>
              <a:rPr lang="en-IN" sz="2000" dirty="0" smtClean="0">
                <a:solidFill>
                  <a:schemeClr val="tx1"/>
                </a:solidFill>
              </a:rPr>
              <a:t>January, 2014</a:t>
            </a:r>
            <a:endParaRPr lang="en-IN" sz="2000" dirty="0">
              <a:solidFill>
                <a:schemeClr val="tx1"/>
              </a:solidFill>
            </a:endParaRPr>
          </a:p>
          <a:p>
            <a:pPr lvl="0" algn="ctr">
              <a:defRPr/>
            </a:pPr>
            <a:r>
              <a:rPr lang="en-US" sz="2000" dirty="0">
                <a:solidFill>
                  <a:schemeClr val="tx1"/>
                </a:solidFill>
              </a:rPr>
              <a:t>(Total No. of Children - </a:t>
            </a:r>
            <a:r>
              <a:rPr lang="en-US" sz="2000" dirty="0" smtClean="0">
                <a:solidFill>
                  <a:schemeClr val="tx1"/>
                </a:solidFill>
              </a:rPr>
              <a:t>3436)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04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879716"/>
              </p:ext>
            </p:extLst>
          </p:nvPr>
        </p:nvGraphicFramePr>
        <p:xfrm>
          <a:off x="179512" y="1196750"/>
          <a:ext cx="8784976" cy="547261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476193"/>
                <a:gridCol w="1003811"/>
                <a:gridCol w="1003811"/>
                <a:gridCol w="1003811"/>
                <a:gridCol w="984124"/>
                <a:gridCol w="846348"/>
                <a:gridCol w="866033"/>
                <a:gridCol w="1600845"/>
              </a:tblGrid>
              <a:tr h="134940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>
                          <a:effectLst/>
                          <a:latin typeface="Cambria" panose="02040503050406030204" pitchFamily="18" charset="0"/>
                        </a:rPr>
                        <a:t>Month (Quarterly)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1" u="none" strike="noStrike" dirty="0" smtClean="0">
                          <a:effectLst/>
                          <a:latin typeface="Cambria" panose="02040503050406030204" pitchFamily="18" charset="0"/>
                        </a:rPr>
                        <a:t>Normal</a:t>
                      </a:r>
                      <a:endParaRPr lang="en-IN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effectLst/>
                          <a:latin typeface="Cambria" panose="02040503050406030204" pitchFamily="18" charset="0"/>
                        </a:rPr>
                        <a:t>Under </a:t>
                      </a:r>
                      <a:r>
                        <a:rPr lang="en-IN" sz="2000" b="1" u="none" strike="noStrike" dirty="0" smtClean="0">
                          <a:effectLst/>
                          <a:latin typeface="Cambria" panose="02040503050406030204" pitchFamily="18" charset="0"/>
                        </a:rPr>
                        <a:t>Weight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 smtClean="0">
                          <a:effectLst/>
                          <a:latin typeface="Cambria" panose="02040503050406030204" pitchFamily="18" charset="0"/>
                        </a:rPr>
                        <a:t>Over </a:t>
                      </a:r>
                      <a:r>
                        <a:rPr lang="en-IN" sz="2000" b="1" u="none" strike="noStrike" dirty="0">
                          <a:effectLst/>
                          <a:latin typeface="Cambria" panose="02040503050406030204" pitchFamily="18" charset="0"/>
                        </a:rPr>
                        <a:t>Weight </a:t>
                      </a:r>
                      <a:r>
                        <a:rPr lang="en-IN" sz="2000" b="1" u="none" strike="noStrike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en-IN" sz="2000" b="1" u="none" strike="noStrike" dirty="0" smtClean="0">
                          <a:effectLst/>
                          <a:latin typeface="Cambria" panose="02040503050406030204" pitchFamily="18" charset="0"/>
                        </a:rPr>
                        <a:t>&amp; Obese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>
                          <a:effectLst/>
                          <a:latin typeface="Cambria" panose="02040503050406030204" pitchFamily="18" charset="0"/>
                        </a:rPr>
                        <a:t>Total Adolescent Girls 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8902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 Jul-12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2754</a:t>
                      </a:r>
                      <a:endParaRPr lang="en-IN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33.96%</a:t>
                      </a:r>
                      <a:endParaRPr lang="en-IN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5191</a:t>
                      </a:r>
                      <a:endParaRPr lang="en-IN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64.01%</a:t>
                      </a:r>
                      <a:endParaRPr lang="en-IN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164</a:t>
                      </a:r>
                      <a:endParaRPr lang="en-IN" sz="16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2.02%</a:t>
                      </a:r>
                      <a:endParaRPr lang="en-IN" sz="16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8109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</a:tr>
              <a:tr h="58902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 Oct-12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2835</a:t>
                      </a:r>
                      <a:endParaRPr lang="en-IN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34.96%</a:t>
                      </a:r>
                      <a:endParaRPr lang="en-IN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5086</a:t>
                      </a:r>
                      <a:endParaRPr lang="en-IN" sz="16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62.72%</a:t>
                      </a:r>
                      <a:endParaRPr lang="en-IN" sz="16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188</a:t>
                      </a:r>
                      <a:endParaRPr lang="en-IN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2.31%</a:t>
                      </a:r>
                      <a:endParaRPr lang="en-IN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8109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</a:tr>
              <a:tr h="58902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 Jan-13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3092</a:t>
                      </a:r>
                      <a:endParaRPr lang="en-IN" sz="16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38.73%</a:t>
                      </a:r>
                      <a:endParaRPr lang="en-IN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4592</a:t>
                      </a:r>
                      <a:endParaRPr lang="en-IN" sz="16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57.52%</a:t>
                      </a:r>
                      <a:endParaRPr lang="en-IN" sz="16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299</a:t>
                      </a:r>
                      <a:endParaRPr lang="en-IN" sz="16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3.74%</a:t>
                      </a:r>
                      <a:endParaRPr lang="en-IN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7983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</a:tr>
              <a:tr h="58902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 Apr-13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3203</a:t>
                      </a:r>
                      <a:endParaRPr lang="en-IN" sz="16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40.05%</a:t>
                      </a:r>
                      <a:endParaRPr lang="en-IN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4484</a:t>
                      </a:r>
                      <a:endParaRPr lang="en-IN" sz="16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56.07%</a:t>
                      </a:r>
                      <a:endParaRPr lang="en-IN" sz="16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311</a:t>
                      </a:r>
                      <a:endParaRPr lang="en-IN" sz="16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3.88%</a:t>
                      </a:r>
                      <a:endParaRPr lang="en-IN" sz="16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7997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</a:tr>
              <a:tr h="58902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 Jul-13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3373</a:t>
                      </a:r>
                      <a:endParaRPr lang="en-IN" sz="16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41.89%</a:t>
                      </a:r>
                      <a:endParaRPr lang="en-IN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4352</a:t>
                      </a:r>
                      <a:endParaRPr lang="en-IN" sz="16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54.04%</a:t>
                      </a:r>
                      <a:endParaRPr lang="en-IN" sz="16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327</a:t>
                      </a:r>
                      <a:endParaRPr lang="en-IN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4.06%</a:t>
                      </a:r>
                      <a:endParaRPr lang="en-IN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8052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</a:tr>
              <a:tr h="58902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 Oct-13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3454</a:t>
                      </a:r>
                      <a:endParaRPr lang="en-IN" sz="16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42.63%</a:t>
                      </a:r>
                      <a:endParaRPr lang="en-IN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4317</a:t>
                      </a:r>
                      <a:endParaRPr lang="en-IN" sz="16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53.28%</a:t>
                      </a:r>
                      <a:endParaRPr lang="en-IN" sz="16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331</a:t>
                      </a:r>
                      <a:endParaRPr lang="en-IN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4.08%</a:t>
                      </a:r>
                      <a:endParaRPr lang="en-IN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8102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</a:tr>
              <a:tr h="58902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 Jan-14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3561</a:t>
                      </a:r>
                      <a:endParaRPr lang="en-IN" sz="16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44.91%</a:t>
                      </a:r>
                      <a:endParaRPr lang="en-IN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4204</a:t>
                      </a:r>
                      <a:endParaRPr lang="en-IN" sz="16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53.02%</a:t>
                      </a:r>
                      <a:endParaRPr lang="en-IN" sz="16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164</a:t>
                      </a:r>
                      <a:endParaRPr lang="en-IN" sz="16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>
                          <a:effectLst/>
                        </a:rPr>
                        <a:t>2.06%</a:t>
                      </a:r>
                      <a:endParaRPr lang="en-IN" sz="16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7929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179512" y="72008"/>
            <a:ext cx="8784976" cy="1052736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IN" sz="3200" b="1" dirty="0" smtClean="0">
                <a:ln w="1905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Details of the  BMI of Adolescent Girls – </a:t>
            </a:r>
            <a:r>
              <a:rPr lang="en-IN" sz="3200" b="1" dirty="0" err="1" smtClean="0">
                <a:ln w="1905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Gubbi</a:t>
            </a:r>
            <a:r>
              <a:rPr lang="en-IN" sz="3200" b="1" dirty="0" smtClean="0">
                <a:ln w="1905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 Block</a:t>
            </a:r>
            <a:br>
              <a:rPr lang="en-IN" sz="3200" b="1" dirty="0" smtClean="0">
                <a:ln w="1905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</a:br>
            <a:r>
              <a:rPr lang="en-IN" sz="3200" b="1" dirty="0" smtClean="0">
                <a:ln w="1905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(July, 2012 to Jan-2014)</a:t>
            </a:r>
            <a:endParaRPr lang="en-IN" sz="3200" b="1" dirty="0">
              <a:ln w="1905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61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7504" y="44624"/>
            <a:ext cx="8856984" cy="1143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Aharoni" panose="02010803020104030203" pitchFamily="2" charset="-79"/>
              </a:rPr>
              <a:t>Improvement in BMI Status of    </a:t>
            </a:r>
          </a:p>
          <a:p>
            <a:r>
              <a:rPr lang="en-IN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Aharoni" panose="02010803020104030203" pitchFamily="2" charset="-79"/>
              </a:rPr>
              <a:t>   Adolescent Girls in </a:t>
            </a:r>
            <a:r>
              <a:rPr lang="en-IN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Aharoni" panose="02010803020104030203" pitchFamily="2" charset="-79"/>
              </a:rPr>
              <a:t>Gubbi</a:t>
            </a:r>
            <a:r>
              <a:rPr lang="en-IN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Aharoni" panose="02010803020104030203" pitchFamily="2" charset="-79"/>
              </a:rPr>
              <a:t> Block</a:t>
            </a:r>
            <a:endParaRPr lang="en-I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5452062"/>
              </p:ext>
            </p:extLst>
          </p:nvPr>
        </p:nvGraphicFramePr>
        <p:xfrm>
          <a:off x="107504" y="1340768"/>
          <a:ext cx="885698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528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b="1" dirty="0">
                <a:solidFill>
                  <a:schemeClr val="tx1"/>
                </a:solidFill>
                <a:latin typeface="Cambria" panose="02040503050406030204" pitchFamily="18" charset="0"/>
              </a:rPr>
              <a:t>Reduction in Low Birth Weight </a:t>
            </a:r>
            <a:r>
              <a:rPr lang="en-IN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/>
            </a:r>
            <a:br>
              <a:rPr lang="en-IN" b="1" dirty="0" smtClean="0">
                <a:solidFill>
                  <a:schemeClr val="tx1"/>
                </a:solidFill>
                <a:latin typeface="Cambria" panose="02040503050406030204" pitchFamily="18" charset="0"/>
              </a:rPr>
            </a:br>
            <a:r>
              <a:rPr lang="en-IN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IN" b="1" dirty="0" err="1">
                <a:solidFill>
                  <a:schemeClr val="tx1"/>
                </a:solidFill>
                <a:latin typeface="Cambria" panose="02040503050406030204" pitchFamily="18" charset="0"/>
              </a:rPr>
              <a:t>Gubbi</a:t>
            </a:r>
            <a:r>
              <a:rPr lang="en-IN" b="1" dirty="0">
                <a:solidFill>
                  <a:schemeClr val="tx1"/>
                </a:solidFill>
                <a:latin typeface="Cambria" panose="02040503050406030204" pitchFamily="18" charset="0"/>
              </a:rPr>
              <a:t> Block </a:t>
            </a:r>
            <a:endParaRPr lang="en-IN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4637531"/>
              </p:ext>
            </p:extLst>
          </p:nvPr>
        </p:nvGraphicFramePr>
        <p:xfrm>
          <a:off x="457200" y="1484784"/>
          <a:ext cx="836327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5979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r"/>
            <a:r>
              <a:rPr lang="en-IN" b="1" dirty="0">
                <a:solidFill>
                  <a:schemeClr val="tx1"/>
                </a:solidFill>
                <a:latin typeface="Cambria" panose="02040503050406030204" pitchFamily="18" charset="0"/>
              </a:rPr>
              <a:t>Details of </a:t>
            </a:r>
            <a:r>
              <a:rPr lang="en-IN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Sanitation-</a:t>
            </a:r>
            <a:r>
              <a:rPr lang="en-IN" b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Gubbi</a:t>
            </a:r>
            <a:r>
              <a:rPr lang="en-IN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IN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Block </a:t>
            </a:r>
            <a:r>
              <a:rPr lang="en-IN" sz="3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/>
            </a:r>
            <a:br>
              <a:rPr lang="en-IN" sz="3600" b="1" dirty="0" smtClean="0">
                <a:solidFill>
                  <a:schemeClr val="tx1"/>
                </a:solidFill>
                <a:latin typeface="Cambria" panose="02040503050406030204" pitchFamily="18" charset="0"/>
              </a:rPr>
            </a:br>
            <a:r>
              <a:rPr lang="en-IN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(As on April, 2014) </a:t>
            </a:r>
            <a:endParaRPr lang="en-IN" sz="24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957351"/>
              </p:ext>
            </p:extLst>
          </p:nvPr>
        </p:nvGraphicFramePr>
        <p:xfrm>
          <a:off x="251520" y="1484784"/>
          <a:ext cx="8712970" cy="4320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4"/>
                <a:gridCol w="1224136"/>
                <a:gridCol w="936104"/>
                <a:gridCol w="1656184"/>
                <a:gridCol w="1368152"/>
                <a:gridCol w="1296144"/>
                <a:gridCol w="1224136"/>
              </a:tblGrid>
              <a:tr h="24724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Cambria" panose="02040503050406030204" pitchFamily="18" charset="0"/>
                        </a:rPr>
                        <a:t>Total no. of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Cambria" panose="02040503050406030204" pitchFamily="18" charset="0"/>
                        </a:rPr>
                        <a:t>Villages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Cambria" panose="02040503050406030204" pitchFamily="18" charset="0"/>
                        </a:rPr>
                        <a:t>covered</a:t>
                      </a:r>
                      <a:endParaRPr lang="en-IN" sz="16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9550" algn="l"/>
                        </a:tabLst>
                      </a:pPr>
                      <a:r>
                        <a:rPr lang="en-IN" sz="1600" dirty="0">
                          <a:effectLst/>
                          <a:latin typeface="Cambria" panose="02040503050406030204" pitchFamily="18" charset="0"/>
                        </a:rPr>
                        <a:t>Total no. of families covered by the project</a:t>
                      </a:r>
                      <a:endParaRPr lang="en-IN" sz="16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9550" algn="l"/>
                        </a:tabLst>
                      </a:pPr>
                      <a:r>
                        <a:rPr lang="en-IN" sz="1600" dirty="0">
                          <a:effectLst/>
                          <a:latin typeface="Cambria" panose="02040503050406030204" pitchFamily="18" charset="0"/>
                        </a:rPr>
                        <a:t>No. of families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Cambria" panose="02040503050406030204" pitchFamily="18" charset="0"/>
                        </a:rPr>
                        <a:t>without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Cambria" panose="02040503050406030204" pitchFamily="18" charset="0"/>
                        </a:rPr>
                        <a:t>toilets</a:t>
                      </a:r>
                      <a:endParaRPr lang="en-IN" sz="16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kern="1200" dirty="0">
                          <a:solidFill>
                            <a:schemeClr val="lt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No. of families applied </a:t>
                      </a:r>
                      <a:r>
                        <a:rPr lang="en-IN" sz="1600" b="1" kern="1200" dirty="0" smtClean="0">
                          <a:solidFill>
                            <a:schemeClr val="lt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to</a:t>
                      </a:r>
                      <a:endParaRPr lang="en-IN" sz="1600" b="1" kern="1200" dirty="0">
                        <a:solidFill>
                          <a:schemeClr val="lt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kern="1200" dirty="0">
                          <a:solidFill>
                            <a:schemeClr val="lt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Panchayat for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kern="1200" dirty="0">
                          <a:solidFill>
                            <a:schemeClr val="lt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toilet </a:t>
                      </a:r>
                      <a:r>
                        <a:rPr lang="en-IN" sz="1600" b="1" kern="1200" dirty="0" smtClean="0">
                          <a:solidFill>
                            <a:schemeClr val="lt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construction through Project</a:t>
                      </a:r>
                      <a:endParaRPr lang="en-IN" sz="1600" b="1" kern="1200" dirty="0">
                        <a:solidFill>
                          <a:schemeClr val="lt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kern="1200" dirty="0">
                          <a:solidFill>
                            <a:schemeClr val="lt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Applications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kern="1200" dirty="0">
                          <a:solidFill>
                            <a:schemeClr val="lt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Approved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</a:t>
                      </a:r>
                      <a:endParaRPr lang="en-IN" sz="1600" b="1" kern="1200" dirty="0">
                        <a:solidFill>
                          <a:schemeClr val="lt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Cambria" panose="02040503050406030204" pitchFamily="18" charset="0"/>
                        </a:rPr>
                        <a:t>Toilets Constructed and in use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en-IN" sz="16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Cambria" panose="02040503050406030204" pitchFamily="18" charset="0"/>
                        </a:rPr>
                        <a:t>Application under process</a:t>
                      </a:r>
                      <a:endParaRPr lang="en-IN" sz="16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480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b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328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b="1" dirty="0">
                          <a:latin typeface="Cambria" panose="02040503050406030204" pitchFamily="18" charset="0"/>
                        </a:rPr>
                        <a:t>16089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b="1" dirty="0">
                          <a:latin typeface="Cambria" panose="02040503050406030204" pitchFamily="18" charset="0"/>
                        </a:rPr>
                        <a:t>12422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b="1" dirty="0">
                          <a:latin typeface="Cambria" panose="02040503050406030204" pitchFamily="18" charset="0"/>
                        </a:rPr>
                        <a:t>4400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b="1" dirty="0">
                          <a:latin typeface="Cambria" panose="02040503050406030204" pitchFamily="18" charset="0"/>
                        </a:rPr>
                        <a:t>2504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b="1" dirty="0">
                          <a:latin typeface="Cambria" panose="02040503050406030204" pitchFamily="18" charset="0"/>
                        </a:rPr>
                        <a:t> </a:t>
                      </a:r>
                      <a:r>
                        <a:rPr lang="en-IN" b="1" dirty="0" smtClean="0">
                          <a:latin typeface="Cambria" panose="02040503050406030204" pitchFamily="18" charset="0"/>
                        </a:rPr>
                        <a:t>2504</a:t>
                      </a:r>
                      <a:endParaRPr lang="en-IN" b="1" dirty="0">
                        <a:latin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b="1" dirty="0">
                          <a:latin typeface="Cambria" panose="02040503050406030204" pitchFamily="18" charset="0"/>
                        </a:rPr>
                        <a:t>748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588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499</Words>
  <Application>Microsoft Office PowerPoint</Application>
  <PresentationFormat>On-screen Show (4:3)</PresentationFormat>
  <Paragraphs>228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Worksheet</vt:lpstr>
      <vt:lpstr>Details of children – Gubbi Block</vt:lpstr>
      <vt:lpstr>PowerPoint Presentation</vt:lpstr>
      <vt:lpstr>Improvement in Nutritional Status of 6-36 Months Children  of Gubbi Block</vt:lpstr>
      <vt:lpstr>Improvement in Nutritional Status of 6-36 Months Children  of Gubbi Block</vt:lpstr>
      <vt:lpstr>Improvement in Nutritional Status of 6-36 Months Children  of Gubbi Block</vt:lpstr>
      <vt:lpstr>PowerPoint Presentation</vt:lpstr>
      <vt:lpstr>PowerPoint Presentation</vt:lpstr>
      <vt:lpstr>Reduction in Low Birth Weight   Gubbi Block </vt:lpstr>
      <vt:lpstr>Details of Sanitation-Gubbi Block  (As on April, 2014)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Details of children – Gubbi Block</dc:title>
  <dc:creator>KCNM1</dc:creator>
  <cp:lastModifiedBy>KCNM1</cp:lastModifiedBy>
  <cp:revision>2</cp:revision>
  <dcterms:created xsi:type="dcterms:W3CDTF">2006-08-16T00:00:00Z</dcterms:created>
  <dcterms:modified xsi:type="dcterms:W3CDTF">2014-07-09T11:28:32Z</dcterms:modified>
</cp:coreProperties>
</file>