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72" r:id="rId3"/>
    <p:sldId id="279" r:id="rId4"/>
    <p:sldId id="280" r:id="rId5"/>
    <p:sldId id="281" r:id="rId6"/>
    <p:sldId id="273" r:id="rId7"/>
    <p:sldId id="274" r:id="rId8"/>
    <p:sldId id="264" r:id="rId9"/>
    <p:sldId id="265" r:id="rId10"/>
  </p:sldIdLst>
  <p:sldSz cx="9144000" cy="6858000" type="screen4x3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1.jpeg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image" Target="../media/image1.jpeg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image" Target="../media/image1.jpeg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image" Target="../media/image1.jpeg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1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image" Target="../media/image1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 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Aug-12</c:v>
                </c:pt>
                <c:pt idx="1">
                  <c:v>Nov-12</c:v>
                </c:pt>
                <c:pt idx="2">
                  <c:v>Mar-13</c:v>
                </c:pt>
                <c:pt idx="3">
                  <c:v>Jul-13</c:v>
                </c:pt>
                <c:pt idx="4">
                  <c:v>Nov-13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0.59899999999999998</c:v>
                </c:pt>
                <c:pt idx="1">
                  <c:v>0.6169</c:v>
                </c:pt>
                <c:pt idx="2">
                  <c:v>0.69579999999999997</c:v>
                </c:pt>
                <c:pt idx="3">
                  <c:v>0.72499999999999998</c:v>
                </c:pt>
                <c:pt idx="4">
                  <c:v>0.72850000000000004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Moderately Under Weight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Aug-12</c:v>
                </c:pt>
                <c:pt idx="1">
                  <c:v>Nov-12</c:v>
                </c:pt>
                <c:pt idx="2">
                  <c:v>Mar-13</c:v>
                </c:pt>
                <c:pt idx="3">
                  <c:v>Jul-13</c:v>
                </c:pt>
                <c:pt idx="4">
                  <c:v>Nov-13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0.188</c:v>
                </c:pt>
                <c:pt idx="1">
                  <c:v>0.1739</c:v>
                </c:pt>
                <c:pt idx="2">
                  <c:v>0.14199999999999999</c:v>
                </c:pt>
                <c:pt idx="3">
                  <c:v>0.17019999999999999</c:v>
                </c:pt>
                <c:pt idx="4">
                  <c:v>0.18509999999999999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Severely Under Weight 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dLbl>
              <c:idx val="0"/>
              <c:layout>
                <c:manualLayout>
                  <c:x val="-2.8677933707456174E-3"/>
                  <c:y val="2.6217056963640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2575604439134051E-17"/>
                  <c:y val="3.3367163408269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Aug-12</c:v>
                </c:pt>
                <c:pt idx="1">
                  <c:v>Nov-12</c:v>
                </c:pt>
                <c:pt idx="2">
                  <c:v>Mar-13</c:v>
                </c:pt>
                <c:pt idx="3">
                  <c:v>Jul-13</c:v>
                </c:pt>
                <c:pt idx="4">
                  <c:v>Nov-13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0.156</c:v>
                </c:pt>
                <c:pt idx="1">
                  <c:v>0.156</c:v>
                </c:pt>
                <c:pt idx="2">
                  <c:v>0.1062</c:v>
                </c:pt>
                <c:pt idx="3">
                  <c:v>7.8799999999999995E-2</c:v>
                </c:pt>
                <c:pt idx="4">
                  <c:v>7.1400000000000005E-2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Aug-12</c:v>
                </c:pt>
                <c:pt idx="1">
                  <c:v>Nov-12</c:v>
                </c:pt>
                <c:pt idx="2">
                  <c:v>Mar-13</c:v>
                </c:pt>
                <c:pt idx="3">
                  <c:v>Jul-13</c:v>
                </c:pt>
                <c:pt idx="4">
                  <c:v>Nov-13</c:v>
                </c:pt>
              </c:strCache>
            </c:strRef>
          </c:cat>
          <c:val>
            <c:numRef>
              <c:f>Sheet1!$E$2:$E$6</c:f>
              <c:numCache>
                <c:formatCode>0.00%</c:formatCode>
                <c:ptCount val="5"/>
                <c:pt idx="0">
                  <c:v>5.7000000000000002E-2</c:v>
                </c:pt>
                <c:pt idx="1">
                  <c:v>5.3199999999999997E-2</c:v>
                </c:pt>
                <c:pt idx="2">
                  <c:v>5.6000000000000001E-2</c:v>
                </c:pt>
                <c:pt idx="3">
                  <c:v>2.5999999999999999E-2</c:v>
                </c:pt>
                <c:pt idx="4">
                  <c:v>1.4999999999999999E-2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508096"/>
        <c:axId val="151509632"/>
      </c:lineChart>
      <c:catAx>
        <c:axId val="151508096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51509632"/>
        <c:crosses val="autoZero"/>
        <c:auto val="1"/>
        <c:lblAlgn val="ctr"/>
        <c:lblOffset val="100"/>
        <c:noMultiLvlLbl val="1"/>
      </c:catAx>
      <c:valAx>
        <c:axId val="151509632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515080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965879265083E-5"/>
          <c:y val="0.11875041841924028"/>
          <c:w val="0.96604938271604934"/>
          <c:h val="0.754085875984251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0.68569999999999998</c:v>
                </c:pt>
                <c:pt idx="1">
                  <c:v>0.6371</c:v>
                </c:pt>
                <c:pt idx="2">
                  <c:v>0.47699999999999998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0.1084</c:v>
                </c:pt>
                <c:pt idx="1">
                  <c:v>0.18</c:v>
                </c:pt>
                <c:pt idx="2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6.4101622867714814E-2"/>
                  <c:y val="1.3047180247514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82742026070134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7.8200000000000006E-2</c:v>
                </c:pt>
                <c:pt idx="1">
                  <c:v>0.15770000000000001</c:v>
                </c:pt>
                <c:pt idx="2">
                  <c:v>0.2424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0.12770000000000001</c:v>
                </c:pt>
                <c:pt idx="1">
                  <c:v>2.52E-2</c:v>
                </c:pt>
                <c:pt idx="2">
                  <c:v>1.06E-2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51602304"/>
        <c:axId val="151603840"/>
      </c:barChart>
      <c:catAx>
        <c:axId val="1516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 baseline="0"/>
            </a:pPr>
            <a:endParaRPr lang="en-US"/>
          </a:p>
        </c:txPr>
        <c:crossAx val="151603840"/>
        <c:crosses val="autoZero"/>
        <c:auto val="1"/>
        <c:lblAlgn val="ctr"/>
        <c:lblOffset val="100"/>
        <c:noMultiLvlLbl val="0"/>
      </c:catAx>
      <c:valAx>
        <c:axId val="15160384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151602304"/>
        <c:crosses val="autoZero"/>
        <c:crossBetween val="between"/>
      </c:valAx>
      <c:spPr>
        <a:noFill/>
        <a:ln w="19604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389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0.68220000000000003</c:v>
                </c:pt>
                <c:pt idx="1">
                  <c:v>0.68889999999999996</c:v>
                </c:pt>
                <c:pt idx="2">
                  <c:v>0.5222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7.3700000000000002E-2</c:v>
                </c:pt>
                <c:pt idx="1">
                  <c:v>0.14530000000000001</c:v>
                </c:pt>
                <c:pt idx="2">
                  <c:v>0.23519999999999999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7748377134189044E-3"/>
                  <c:y val="-1.8540362515182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311282850641779E-2"/>
                  <c:y val="2.64862321645466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2980525610268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8.14E-2</c:v>
                </c:pt>
                <c:pt idx="1">
                  <c:v>0.121</c:v>
                </c:pt>
                <c:pt idx="2">
                  <c:v>0.22700000000000001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0.16289999999999999</c:v>
                </c:pt>
                <c:pt idx="1">
                  <c:v>4.48E-2</c:v>
                </c:pt>
                <c:pt idx="2">
                  <c:v>1.5599999999999999E-2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07923456"/>
        <c:axId val="240074752"/>
      </c:barChart>
      <c:catAx>
        <c:axId val="207923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40074752"/>
        <c:crosses val="autoZero"/>
        <c:auto val="1"/>
        <c:lblAlgn val="ctr"/>
        <c:lblOffset val="100"/>
        <c:noMultiLvlLbl val="0"/>
      </c:catAx>
      <c:valAx>
        <c:axId val="24007475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07923456"/>
        <c:crosses val="autoZero"/>
        <c:crossBetween val="between"/>
      </c:valAx>
      <c:spPr>
        <a:noFill/>
        <a:ln w="19322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400" b="1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965879265083E-5"/>
          <c:y val="0.11875041841924028"/>
          <c:w val="0.96604938271604934"/>
          <c:h val="0.754085875984251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0.75390000000000001</c:v>
                </c:pt>
                <c:pt idx="1">
                  <c:v>0.71199999999999997</c:v>
                </c:pt>
                <c:pt idx="2">
                  <c:v>0.66049999999999998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8.43E-2</c:v>
                </c:pt>
                <c:pt idx="1">
                  <c:v>0.13539999999999999</c:v>
                </c:pt>
                <c:pt idx="2">
                  <c:v>0.17760000000000001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3.205081143385740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827420260701345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4.48E-2</c:v>
                </c:pt>
                <c:pt idx="1">
                  <c:v>8.8499999999999995E-2</c:v>
                </c:pt>
                <c:pt idx="2">
                  <c:v>0.14810000000000001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0791941824909424E-2"/>
                  <c:y val="1.3047180247514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0.11700000000000001</c:v>
                </c:pt>
                <c:pt idx="1">
                  <c:v>6.4100000000000004E-2</c:v>
                </c:pt>
                <c:pt idx="2">
                  <c:v>1.38E-2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40362624"/>
        <c:axId val="240364160"/>
      </c:barChart>
      <c:catAx>
        <c:axId val="24036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 baseline="0"/>
            </a:pPr>
            <a:endParaRPr lang="en-US"/>
          </a:p>
        </c:txPr>
        <c:crossAx val="240364160"/>
        <c:crosses val="autoZero"/>
        <c:auto val="1"/>
        <c:lblAlgn val="ctr"/>
        <c:lblOffset val="100"/>
        <c:noMultiLvlLbl val="0"/>
      </c:catAx>
      <c:valAx>
        <c:axId val="240364160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40362624"/>
        <c:crosses val="autoZero"/>
        <c:crossBetween val="between"/>
      </c:valAx>
      <c:spPr>
        <a:noFill/>
        <a:ln w="19604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389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0.75229999999999997</c:v>
                </c:pt>
                <c:pt idx="1">
                  <c:v>0.75029999999999997</c:v>
                </c:pt>
                <c:pt idx="2">
                  <c:v>0.6704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0.14799999999999999</c:v>
                </c:pt>
                <c:pt idx="1">
                  <c:v>0.1547</c:v>
                </c:pt>
                <c:pt idx="2">
                  <c:v>0.2046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7748377134189044E-3"/>
                  <c:y val="-1.85403625151826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3311282850641779E-2"/>
                  <c:y val="2.64862321645466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2980525610268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2.7199999999999998E-2</c:v>
                </c:pt>
                <c:pt idx="1">
                  <c:v>6.7599999999999993E-2</c:v>
                </c:pt>
                <c:pt idx="2">
                  <c:v>0.11840000000000001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7.2499999999999995E-2</c:v>
                </c:pt>
                <c:pt idx="1">
                  <c:v>2.7300000000000001E-2</c:v>
                </c:pt>
                <c:pt idx="2">
                  <c:v>6.6E-3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57136896"/>
        <c:axId val="257441792"/>
      </c:barChart>
      <c:catAx>
        <c:axId val="257136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57441792"/>
        <c:crosses val="autoZero"/>
        <c:auto val="1"/>
        <c:lblAlgn val="ctr"/>
        <c:lblOffset val="100"/>
        <c:noMultiLvlLbl val="0"/>
      </c:catAx>
      <c:valAx>
        <c:axId val="25744179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57136896"/>
        <c:crosses val="autoZero"/>
        <c:crossBetween val="between"/>
      </c:valAx>
      <c:spPr>
        <a:noFill/>
        <a:ln w="19322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400" b="1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272965879265083E-5"/>
          <c:y val="0.11875041841924028"/>
          <c:w val="0.96604938271604934"/>
          <c:h val="0.754085875984251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0.73909999999999998</c:v>
                </c:pt>
                <c:pt idx="1">
                  <c:v>0.76219999999999999</c:v>
                </c:pt>
                <c:pt idx="2">
                  <c:v>0.68389999999999995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Moderate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>
                  <c:v>0.14480000000000001</c:v>
                </c:pt>
                <c:pt idx="1">
                  <c:v>0.1605</c:v>
                </c:pt>
                <c:pt idx="2">
                  <c:v>0.23580000000000001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Severe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9170498084291186E-2"/>
                  <c:y val="-5.21887209900570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6150552174892948E-3"/>
                  <c:y val="-5.21887209900570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Sheet1!$D$2:$D$4</c:f>
              <c:numCache>
                <c:formatCode>0.00%</c:formatCode>
                <c:ptCount val="3"/>
                <c:pt idx="0">
                  <c:v>8.6099999999999996E-2</c:v>
                </c:pt>
                <c:pt idx="1">
                  <c:v>6.0900000000000003E-2</c:v>
                </c:pt>
                <c:pt idx="2">
                  <c:v>7.6499999999999999E-2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Over Weight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0791941824909424E-2"/>
                  <c:y val="1.3047180247514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6-12 Months Children</c:v>
                </c:pt>
                <c:pt idx="1">
                  <c:v>13-24Months Children</c:v>
                </c:pt>
                <c:pt idx="2">
                  <c:v>25-36Months Children</c:v>
                </c:pt>
              </c:strCache>
            </c:strRef>
          </c:cat>
          <c:val>
            <c:numRef>
              <c:f>Sheet1!$E$2:$E$4</c:f>
              <c:numCache>
                <c:formatCode>0.00%</c:formatCode>
                <c:ptCount val="3"/>
                <c:pt idx="0">
                  <c:v>3.0099999999999998E-2</c:v>
                </c:pt>
                <c:pt idx="1">
                  <c:v>1.6400000000000001E-2</c:v>
                </c:pt>
                <c:pt idx="2">
                  <c:v>3.8E-3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261686400"/>
        <c:axId val="261687936"/>
      </c:barChart>
      <c:catAx>
        <c:axId val="261686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61687936"/>
        <c:crosses val="autoZero"/>
        <c:auto val="1"/>
        <c:lblAlgn val="ctr"/>
        <c:lblOffset val="100"/>
        <c:noMultiLvlLbl val="0"/>
      </c:catAx>
      <c:valAx>
        <c:axId val="261687936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extTo"/>
        <c:crossAx val="261686400"/>
        <c:crosses val="autoZero"/>
        <c:crossBetween val="between"/>
      </c:valAx>
      <c:spPr>
        <a:noFill/>
        <a:ln w="19604">
          <a:noFill/>
        </a:ln>
      </c:spPr>
    </c:plotArea>
    <c:legend>
      <c:legendPos val="t"/>
      <c:layout/>
      <c:overlay val="0"/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1600" b="1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Normal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Aug-12</c:v>
                </c:pt>
                <c:pt idx="1">
                  <c:v>Nov-12</c:v>
                </c:pt>
                <c:pt idx="2">
                  <c:v>Mar-13</c:v>
                </c:pt>
                <c:pt idx="3">
                  <c:v>Jul-13</c:v>
                </c:pt>
                <c:pt idx="4">
                  <c:v>Nov-13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0.26</c:v>
                </c:pt>
                <c:pt idx="1">
                  <c:v>0.27410000000000001</c:v>
                </c:pt>
                <c:pt idx="2">
                  <c:v>0.28470000000000001</c:v>
                </c:pt>
                <c:pt idx="3">
                  <c:v>0.29409999999999997</c:v>
                </c:pt>
                <c:pt idx="4">
                  <c:v>0.32550000000000001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Under Weight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Aug-12</c:v>
                </c:pt>
                <c:pt idx="1">
                  <c:v>Nov-12</c:v>
                </c:pt>
                <c:pt idx="2">
                  <c:v>Mar-13</c:v>
                </c:pt>
                <c:pt idx="3">
                  <c:v>Jul-13</c:v>
                </c:pt>
                <c:pt idx="4">
                  <c:v>Nov-13</c:v>
                </c:pt>
              </c:strCache>
            </c:strRef>
          </c:cat>
          <c:val>
            <c:numRef>
              <c:f>Sheet1!$C$2:$C$6</c:f>
              <c:numCache>
                <c:formatCode>0.00%</c:formatCode>
                <c:ptCount val="5"/>
                <c:pt idx="0">
                  <c:v>0.71</c:v>
                </c:pt>
                <c:pt idx="1">
                  <c:v>0.69369999999999998</c:v>
                </c:pt>
                <c:pt idx="2">
                  <c:v>0.67220000000000002</c:v>
                </c:pt>
                <c:pt idx="3">
                  <c:v>0.66610000000000003</c:v>
                </c:pt>
                <c:pt idx="4">
                  <c:v>0.64139999999999997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Over Weight &amp; Obese</c:v>
                </c:pt>
              </c:strCache>
            </c:strRef>
          </c:tx>
          <c:spPr>
            <a:ln w="38100"/>
          </c:spPr>
          <c:marker>
            <c:symbol val="none"/>
          </c:marke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Aug-12</c:v>
                </c:pt>
                <c:pt idx="1">
                  <c:v>Nov-12</c:v>
                </c:pt>
                <c:pt idx="2">
                  <c:v>Mar-13</c:v>
                </c:pt>
                <c:pt idx="3">
                  <c:v>Jul-13</c:v>
                </c:pt>
                <c:pt idx="4">
                  <c:v>Nov-13</c:v>
                </c:pt>
              </c:strCache>
            </c:strRef>
          </c:cat>
          <c:val>
            <c:numRef>
              <c:f>Sheet1!$D$2:$D$6</c:f>
              <c:numCache>
                <c:formatCode>0.00%</c:formatCode>
                <c:ptCount val="5"/>
                <c:pt idx="0">
                  <c:v>0.03</c:v>
                </c:pt>
                <c:pt idx="1">
                  <c:v>3.2199999999999999E-2</c:v>
                </c:pt>
                <c:pt idx="2">
                  <c:v>4.3099999999999999E-2</c:v>
                </c:pt>
                <c:pt idx="3">
                  <c:v>3.9800000000000002E-2</c:v>
                </c:pt>
                <c:pt idx="4">
                  <c:v>3.3099999999999997E-2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037632"/>
        <c:axId val="152043520"/>
      </c:lineChart>
      <c:catAx>
        <c:axId val="152037632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52043520"/>
        <c:crosses val="autoZero"/>
        <c:auto val="1"/>
        <c:lblAlgn val="ctr"/>
        <c:lblOffset val="100"/>
        <c:noMultiLvlLbl val="1"/>
      </c:catAx>
      <c:valAx>
        <c:axId val="152043520"/>
        <c:scaling>
          <c:orientation val="minMax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1520376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N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Deliveries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February,  2012 to August, 2012</c:v>
                </c:pt>
                <c:pt idx="1">
                  <c:v>September, 2012 to November , 2013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1009</c:v>
                </c:pt>
                <c:pt idx="1">
                  <c:v>1660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LBW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February,  2012 to August, 2012</c:v>
                </c:pt>
                <c:pt idx="1">
                  <c:v>September, 2012 to November , 2013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32</c:v>
                </c:pt>
                <c:pt idx="1">
                  <c:v>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Percentage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February,  2012 to August, 2012</c:v>
                </c:pt>
                <c:pt idx="1">
                  <c:v>September, 2012 to November , 2013</c:v>
                </c:pt>
              </c:strCache>
            </c:strRef>
          </c:cat>
          <c:val>
            <c:numRef>
              <c:f>Sheet1!$D$2:$D$3</c:f>
              <c:numCache>
                <c:formatCode>0.00%</c:formatCode>
                <c:ptCount val="2"/>
                <c:pt idx="0">
                  <c:v>3.2000000000000008E-2</c:v>
                </c:pt>
                <c:pt idx="1">
                  <c:v>1.4400000000000001E-2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152079360"/>
        <c:axId val="152085248"/>
      </c:barChart>
      <c:catAx>
        <c:axId val="15207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52085248"/>
        <c:crosses val="autoZero"/>
        <c:auto val="1"/>
        <c:lblAlgn val="ctr"/>
        <c:lblOffset val="100"/>
        <c:noMultiLvlLbl val="0"/>
      </c:catAx>
      <c:valAx>
        <c:axId val="1520852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52079360"/>
        <c:crosses val="autoZero"/>
        <c:crossBetween val="between"/>
      </c:valAx>
      <c:spPr>
        <a:noFill/>
        <a:ln w="8970">
          <a:noFill/>
        </a:ln>
      </c:spPr>
    </c:plotArea>
    <c:legend>
      <c:legendPos val="t"/>
      <c:layout/>
      <c:overlay val="0"/>
      <c:txPr>
        <a:bodyPr/>
        <a:lstStyle/>
        <a:p>
          <a:pPr>
            <a:defRPr sz="1800" b="1"/>
          </a:pPr>
          <a:endParaRPr lang="en-US"/>
        </a:p>
      </c:txPr>
    </c:legend>
    <c:plotVisOnly val="1"/>
    <c:dispBlanksAs val="gap"/>
    <c:showDLblsOverMax val="0"/>
  </c:chart>
  <c:spPr>
    <a:blipFill>
      <a:blip xmlns:r="http://schemas.openxmlformats.org/officeDocument/2006/relationships" r:embed="rId1"/>
      <a:tile tx="0" ty="0" sx="100000" sy="100000" flip="none" algn="tl"/>
    </a:blipFill>
  </c:spPr>
  <c:txPr>
    <a:bodyPr/>
    <a:lstStyle/>
    <a:p>
      <a:pPr>
        <a:defRPr sz="636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5691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49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522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771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502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065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1195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894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03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367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520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27CD9-663B-45F4-8433-1E5ECC86E8F5}" type="datetimeFigureOut">
              <a:rPr lang="en-IN" smtClean="0"/>
              <a:pPr/>
              <a:t>11-07-2014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D1F60-F1DB-4874-A7C3-C786C5A1575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76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Details of children – </a:t>
            </a:r>
            <a:r>
              <a:rPr lang="en-IN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Shikaripura</a:t>
            </a:r>
            <a:r>
              <a:rPr lang="en-IN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Block</a:t>
            </a:r>
            <a:endParaRPr lang="en-IN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727019"/>
              </p:ext>
            </p:extLst>
          </p:nvPr>
        </p:nvGraphicFramePr>
        <p:xfrm>
          <a:off x="179512" y="1340766"/>
          <a:ext cx="8712969" cy="525658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74903"/>
                <a:gridCol w="731781"/>
                <a:gridCol w="895008"/>
                <a:gridCol w="723017"/>
                <a:gridCol w="1011677"/>
                <a:gridCol w="604615"/>
                <a:gridCol w="823893"/>
                <a:gridCol w="659842"/>
                <a:gridCol w="876570"/>
                <a:gridCol w="1211663"/>
              </a:tblGrid>
              <a:tr h="1178202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Month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Normal </a:t>
                      </a:r>
                      <a:endParaRPr lang="en-IN" sz="1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Moderately Under </a:t>
                      </a:r>
                      <a:r>
                        <a:rPr lang="en-IN" sz="1400" b="1" u="none" strike="noStrike" dirty="0" smtClean="0">
                          <a:effectLst/>
                        </a:rPr>
                        <a:t>Weight</a:t>
                      </a: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Severely Under Weight </a:t>
                      </a:r>
                      <a:endParaRPr lang="en-IN" sz="1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Over </a:t>
                      </a:r>
                      <a:r>
                        <a:rPr lang="en-IN" sz="1400" b="1" u="none" strike="noStrike" dirty="0" smtClean="0">
                          <a:effectLst/>
                        </a:rPr>
                        <a:t>Weight</a:t>
                      </a:r>
                    </a:p>
                    <a:p>
                      <a:pPr algn="ctr" fontAlgn="ctr"/>
                      <a:r>
                        <a:rPr lang="en-IN" sz="1400" b="1" u="none" strike="noStrike" dirty="0" smtClean="0">
                          <a:effectLst/>
                        </a:rPr>
                        <a:t> </a:t>
                      </a:r>
                      <a:r>
                        <a:rPr lang="en-IN" sz="1400" b="1" u="none" strike="noStrike" dirty="0">
                          <a:effectLst/>
                        </a:rPr>
                        <a:t>(%)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400" b="1" u="none" strike="noStrike" dirty="0">
                          <a:effectLst/>
                        </a:rPr>
                        <a:t>Total 6 To 36 Months </a:t>
                      </a:r>
                      <a:r>
                        <a:rPr lang="en-IN" sz="1400" b="1" u="none" strike="noStrike" dirty="0" smtClean="0">
                          <a:effectLst/>
                        </a:rPr>
                        <a:t>Children</a:t>
                      </a:r>
                      <a:endParaRPr lang="en-IN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8156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Aug-12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2307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59.90%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723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18.80</a:t>
                      </a:r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600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15.60%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220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5.70%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3851</a:t>
                      </a: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8156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Nov-12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2376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61.69%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670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17.39%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600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15.60%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205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5.32%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3851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8156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Mar-13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2297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69.58%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469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14.20%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350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10.62%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185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5.60%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3303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8156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July-13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2045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72.50%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480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17.02%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222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7.88%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73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2.60%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2821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81567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Nov-13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3101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72.85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788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18.51%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304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7.14%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64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1.50%</a:t>
                      </a:r>
                      <a:endParaRPr lang="en-IN" sz="1500" b="1" i="0" u="none" strike="noStrike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4257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99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7504" y="44624"/>
            <a:ext cx="8856984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Improvement in Nutritional Status of    </a:t>
            </a:r>
          </a:p>
          <a:p>
            <a:r>
              <a:rPr lang="en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  6 to36 months children in </a:t>
            </a:r>
            <a:r>
              <a:rPr lang="en-IN" sz="3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Shikaripura</a:t>
            </a:r>
            <a:r>
              <a:rPr lang="en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479779"/>
              </p:ext>
            </p:extLst>
          </p:nvPr>
        </p:nvGraphicFramePr>
        <p:xfrm>
          <a:off x="107504" y="1340768"/>
          <a:ext cx="88569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52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39542729"/>
              </p:ext>
            </p:extLst>
          </p:nvPr>
        </p:nvGraphicFramePr>
        <p:xfrm>
          <a:off x="90488" y="1895624"/>
          <a:ext cx="4358704" cy="486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0727744"/>
              </p:ext>
            </p:extLst>
          </p:nvPr>
        </p:nvGraphicFramePr>
        <p:xfrm>
          <a:off x="4694808" y="1895624"/>
          <a:ext cx="4398392" cy="479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60296" cy="1196752"/>
          </a:xfrm>
          <a:ln>
            <a:headEnd/>
            <a:tailEnd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Nutritional Status of 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6-36 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months children of </a:t>
            </a:r>
            <a:r>
              <a:rPr lang="en-US" sz="3200" dirty="0" err="1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Shikaripura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107504" y="1268760"/>
            <a:ext cx="4320480" cy="549424"/>
          </a:xfrm>
          <a:prstGeom prst="snip1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</a:rPr>
              <a:t>As on August, </a:t>
            </a:r>
            <a:r>
              <a:rPr lang="en-US" b="1" dirty="0" smtClean="0">
                <a:solidFill>
                  <a:sysClr val="windowText" lastClr="000000"/>
                </a:solidFill>
              </a:rPr>
              <a:t>2012 </a:t>
            </a:r>
          </a:p>
          <a:p>
            <a:pPr algn="ctr">
              <a:defRPr/>
            </a:pPr>
            <a:r>
              <a:rPr lang="en-US" b="1" dirty="0" smtClean="0">
                <a:solidFill>
                  <a:sysClr val="windowText" lastClr="000000"/>
                </a:solidFill>
              </a:rPr>
              <a:t>(Total No. of Children - 3851)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Snip Single Corner Rectangle 11"/>
          <p:cNvSpPr/>
          <p:nvPr/>
        </p:nvSpPr>
        <p:spPr>
          <a:xfrm>
            <a:off x="4844752" y="1268760"/>
            <a:ext cx="4191744" cy="549424"/>
          </a:xfrm>
          <a:prstGeom prst="snip1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US" b="1" dirty="0" smtClean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b="1" dirty="0" smtClean="0">
                <a:solidFill>
                  <a:sysClr val="windowText" lastClr="000000"/>
                </a:solidFill>
              </a:rPr>
              <a:t>As </a:t>
            </a:r>
            <a:r>
              <a:rPr lang="en-US" b="1" dirty="0">
                <a:solidFill>
                  <a:sysClr val="windowText" lastClr="000000"/>
                </a:solidFill>
              </a:rPr>
              <a:t>on November, </a:t>
            </a:r>
            <a:r>
              <a:rPr lang="en-US" b="1" dirty="0" smtClean="0">
                <a:solidFill>
                  <a:sysClr val="windowText" lastClr="000000"/>
                </a:solidFill>
              </a:rPr>
              <a:t>2012</a:t>
            </a:r>
          </a:p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</a:rPr>
              <a:t>(Total No. of Children - 3851)</a:t>
            </a:r>
          </a:p>
          <a:p>
            <a:pPr algn="ctr">
              <a:defRPr/>
            </a:pPr>
            <a:endParaRPr lang="en-US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3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3989486"/>
              </p:ext>
            </p:extLst>
          </p:nvPr>
        </p:nvGraphicFramePr>
        <p:xfrm>
          <a:off x="90488" y="1895624"/>
          <a:ext cx="4358704" cy="486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8117296"/>
              </p:ext>
            </p:extLst>
          </p:nvPr>
        </p:nvGraphicFramePr>
        <p:xfrm>
          <a:off x="4694808" y="1895624"/>
          <a:ext cx="4398392" cy="4794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60296" cy="1196752"/>
          </a:xfrm>
          <a:ln>
            <a:headEnd/>
            <a:tailEnd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Nutritional Status of </a:t>
            </a:r>
            <a:r>
              <a:rPr lang="en-US" sz="3200" dirty="0" smtClean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6-36 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months children of </a:t>
            </a:r>
            <a:r>
              <a:rPr lang="en-US" sz="3200" dirty="0" err="1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Shikaripura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107504" y="1268760"/>
            <a:ext cx="4320480" cy="549424"/>
          </a:xfrm>
          <a:prstGeom prst="snip1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</a:rPr>
              <a:t>As on </a:t>
            </a:r>
            <a:r>
              <a:rPr lang="en-US" b="1" dirty="0" smtClean="0">
                <a:solidFill>
                  <a:sysClr val="windowText" lastClr="000000"/>
                </a:solidFill>
              </a:rPr>
              <a:t>March, 2013 </a:t>
            </a:r>
          </a:p>
          <a:p>
            <a:pPr algn="ctr">
              <a:defRPr/>
            </a:pPr>
            <a:r>
              <a:rPr lang="en-US" b="1" dirty="0" smtClean="0">
                <a:solidFill>
                  <a:sysClr val="windowText" lastClr="000000"/>
                </a:solidFill>
              </a:rPr>
              <a:t>(Total No. of Children - </a:t>
            </a:r>
            <a:r>
              <a:rPr lang="en-US" b="1" dirty="0" smtClean="0">
                <a:solidFill>
                  <a:sysClr val="windowText" lastClr="000000"/>
                </a:solidFill>
              </a:rPr>
              <a:t>3303)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Snip Single Corner Rectangle 11"/>
          <p:cNvSpPr/>
          <p:nvPr/>
        </p:nvSpPr>
        <p:spPr>
          <a:xfrm>
            <a:off x="4844752" y="1268760"/>
            <a:ext cx="4191744" cy="549424"/>
          </a:xfrm>
          <a:prstGeom prst="snip1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endParaRPr lang="en-US" b="1" dirty="0" smtClean="0">
              <a:solidFill>
                <a:sysClr val="windowText" lastClr="000000"/>
              </a:solidFill>
            </a:endParaRPr>
          </a:p>
          <a:p>
            <a:pPr algn="ctr">
              <a:defRPr/>
            </a:pPr>
            <a:r>
              <a:rPr lang="en-US" b="1" dirty="0" smtClean="0">
                <a:solidFill>
                  <a:sysClr val="windowText" lastClr="000000"/>
                </a:solidFill>
              </a:rPr>
              <a:t>As </a:t>
            </a:r>
            <a:r>
              <a:rPr lang="en-US" b="1" dirty="0">
                <a:solidFill>
                  <a:sysClr val="windowText" lastClr="000000"/>
                </a:solidFill>
              </a:rPr>
              <a:t>on </a:t>
            </a:r>
            <a:r>
              <a:rPr lang="en-US" b="1" dirty="0" smtClean="0">
                <a:solidFill>
                  <a:sysClr val="windowText" lastClr="000000"/>
                </a:solidFill>
              </a:rPr>
              <a:t>July, 2013</a:t>
            </a:r>
          </a:p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</a:rPr>
              <a:t>(Total No. of Children - </a:t>
            </a:r>
            <a:r>
              <a:rPr lang="en-US" b="1" dirty="0" smtClean="0">
                <a:solidFill>
                  <a:sysClr val="windowText" lastClr="000000"/>
                </a:solidFill>
              </a:rPr>
              <a:t>2821)</a:t>
            </a:r>
            <a:endParaRPr lang="en-US" b="1" dirty="0">
              <a:solidFill>
                <a:sysClr val="windowText" lastClr="000000"/>
              </a:solidFill>
            </a:endParaRPr>
          </a:p>
          <a:p>
            <a:pPr algn="ctr">
              <a:defRPr/>
            </a:pPr>
            <a:endParaRPr lang="en-US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18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285646"/>
              </p:ext>
            </p:extLst>
          </p:nvPr>
        </p:nvGraphicFramePr>
        <p:xfrm>
          <a:off x="90488" y="1895624"/>
          <a:ext cx="8874000" cy="4866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8960296" cy="1196752"/>
          </a:xfrm>
          <a:ln>
            <a:headEnd/>
            <a:tailEnd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Nutritional Status </a:t>
            </a:r>
            <a:r>
              <a:rPr lang="en-US" sz="320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of </a:t>
            </a:r>
            <a:r>
              <a:rPr lang="en-US" sz="3200" smtClean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6-36 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months children of </a:t>
            </a:r>
            <a:r>
              <a:rPr lang="en-US" sz="3200" dirty="0" err="1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Shikaripura</a:t>
            </a:r>
            <a:r>
              <a:rPr lang="en-US" sz="3200" dirty="0">
                <a:solidFill>
                  <a:schemeClr val="tx1"/>
                </a:solidFill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107504" y="1268760"/>
            <a:ext cx="8856984" cy="549424"/>
          </a:xfrm>
          <a:prstGeom prst="snip1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</a:rPr>
              <a:t>As on </a:t>
            </a:r>
            <a:r>
              <a:rPr lang="en-US" b="1" dirty="0" smtClean="0">
                <a:solidFill>
                  <a:sysClr val="windowText" lastClr="000000"/>
                </a:solidFill>
              </a:rPr>
              <a:t>November 2013 </a:t>
            </a:r>
          </a:p>
          <a:p>
            <a:pPr algn="ctr">
              <a:defRPr/>
            </a:pPr>
            <a:r>
              <a:rPr lang="en-US" b="1" dirty="0" smtClean="0">
                <a:solidFill>
                  <a:sysClr val="windowText" lastClr="000000"/>
                </a:solidFill>
              </a:rPr>
              <a:t>(Total No. of Children - 4657)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Snip Single Corner Rectangle 4"/>
          <p:cNvSpPr/>
          <p:nvPr/>
        </p:nvSpPr>
        <p:spPr>
          <a:xfrm>
            <a:off x="107504" y="1052736"/>
            <a:ext cx="8856984" cy="936104"/>
          </a:xfrm>
          <a:prstGeom prst="snip1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29" tIns="45715" rIns="91429" bIns="45715" anchor="ctr"/>
          <a:lstStyle/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</a:rPr>
              <a:t>As on </a:t>
            </a:r>
            <a:r>
              <a:rPr lang="en-US" b="1" dirty="0" smtClean="0">
                <a:solidFill>
                  <a:sysClr val="windowText" lastClr="000000"/>
                </a:solidFill>
              </a:rPr>
              <a:t>November 2013 </a:t>
            </a:r>
          </a:p>
          <a:p>
            <a:pPr algn="ctr">
              <a:defRPr/>
            </a:pPr>
            <a:r>
              <a:rPr lang="en-US" b="1" dirty="0" smtClean="0">
                <a:solidFill>
                  <a:sysClr val="windowText" lastClr="000000"/>
                </a:solidFill>
              </a:rPr>
              <a:t>(Total No. of Children – 4657)</a:t>
            </a:r>
          </a:p>
          <a:p>
            <a:pPr algn="ctr">
              <a:defRPr/>
            </a:pPr>
            <a:r>
              <a:rPr lang="en-US" b="1" dirty="0">
                <a:solidFill>
                  <a:sysClr val="windowText" lastClr="000000"/>
                </a:solidFill>
              </a:rPr>
              <a:t>(</a:t>
            </a:r>
            <a:r>
              <a:rPr lang="en-US" b="1" dirty="0" smtClean="0">
                <a:solidFill>
                  <a:sysClr val="windowText" lastClr="000000"/>
                </a:solidFill>
              </a:rPr>
              <a:t>newly registered no. of children – 1994 [from July, 2013 to November, 2013])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01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797772"/>
              </p:ext>
            </p:extLst>
          </p:nvPr>
        </p:nvGraphicFramePr>
        <p:xfrm>
          <a:off x="179512" y="1196750"/>
          <a:ext cx="8784976" cy="547260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76193"/>
                <a:gridCol w="1003811"/>
                <a:gridCol w="1003811"/>
                <a:gridCol w="1003811"/>
                <a:gridCol w="984124"/>
                <a:gridCol w="846348"/>
                <a:gridCol w="866033"/>
                <a:gridCol w="1600845"/>
              </a:tblGrid>
              <a:tr h="171956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Month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Normal</a:t>
                      </a:r>
                      <a:endParaRPr lang="en-IN" sz="20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IN" sz="2000" b="1" u="none" strike="noStrike" dirty="0">
                          <a:effectLst/>
                          <a:latin typeface="Cambria" panose="02040503050406030204" pitchFamily="18" charset="0"/>
                        </a:rPr>
                        <a:t>Under </a:t>
                      </a:r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Weight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Over </a:t>
                      </a:r>
                      <a:r>
                        <a:rPr lang="en-IN" sz="2000" b="1" u="none" strike="noStrike" dirty="0">
                          <a:effectLst/>
                          <a:latin typeface="Cambria" panose="02040503050406030204" pitchFamily="18" charset="0"/>
                        </a:rPr>
                        <a:t>Weight </a:t>
                      </a:r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IN" sz="2000" b="1" u="none" strike="noStrike" dirty="0" smtClean="0">
                          <a:effectLst/>
                          <a:latin typeface="Cambria" panose="02040503050406030204" pitchFamily="18" charset="0"/>
                        </a:rPr>
                        <a:t>&amp; Obese</a:t>
                      </a:r>
                      <a:endParaRPr lang="en-IN" sz="2000" b="1" i="0" u="none" strike="noStrike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u="none" strike="noStrike" dirty="0">
                          <a:effectLst/>
                          <a:latin typeface="Cambria" panose="02040503050406030204" pitchFamily="18" charset="0"/>
                        </a:rPr>
                        <a:t>Total Adolescent Girls 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75060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Aug-12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1026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26.00%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2800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71.00%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118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3.00%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3944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75060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Nov-12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1081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27.41%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2736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69.37%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127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3.22%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3944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75060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Mar-13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1117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28.47%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2637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67.22</a:t>
                      </a:r>
                      <a:r>
                        <a:rPr lang="en-IN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169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4.31%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3923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75060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July-13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1144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29.41%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2591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66.61%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155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3.98</a:t>
                      </a:r>
                      <a:r>
                        <a:rPr lang="en-IN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3890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  <a:tr h="750608">
                <a:tc>
                  <a:txBody>
                    <a:bodyPr/>
                    <a:lstStyle/>
                    <a:p>
                      <a:pPr algn="ctr" fontAlgn="b"/>
                      <a:r>
                        <a:rPr lang="en-IN" sz="1500" b="1" u="none" strike="noStrike" dirty="0" smtClean="0">
                          <a:effectLst/>
                          <a:latin typeface="Cambria" panose="02040503050406030204" pitchFamily="18" charset="0"/>
                        </a:rPr>
                        <a:t>Nov-13</a:t>
                      </a:r>
                      <a:endParaRPr lang="en-IN" sz="15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9525" marR="9525" marT="9525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1674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32.55%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3299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64.14</a:t>
                      </a:r>
                      <a:r>
                        <a:rPr lang="en-IN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170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3.31%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5143</a:t>
                      </a:r>
                      <a:endParaRPr lang="en-IN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502" marR="8502" marT="8502" marB="0" anchor="ctr">
                    <a:cell3D prstMaterial="dkEdge">
                      <a:bevel prst="coolSlant"/>
                      <a:lightRig rig="flood" dir="t"/>
                    </a:cell3D>
                    <a:solidFill>
                      <a:srgbClr val="FFEBAB"/>
                    </a:solidFill>
                  </a:tcPr>
                </a:tc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179512" y="72008"/>
            <a:ext cx="8784976" cy="1052736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Details of the  BMI of Adolescent Girls </a:t>
            </a:r>
            <a:r>
              <a:rPr lang="en-IN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Shikaripura</a:t>
            </a:r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  <a:r>
              <a:rPr lang="en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/>
            </a:r>
            <a:br>
              <a:rPr lang="en-IN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</a:br>
            <a:endParaRPr lang="en-I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273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7504" y="44624"/>
            <a:ext cx="8856984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Improvement in BMI Status of    </a:t>
            </a:r>
          </a:p>
          <a:p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  Adolescent Girls in </a:t>
            </a:r>
            <a:r>
              <a:rPr lang="en-IN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Shikaripura</a:t>
            </a:r>
            <a:r>
              <a:rPr lang="en-I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Aharoni" panose="02010803020104030203" pitchFamily="2" charset="-79"/>
              </a:rPr>
              <a:t> Block</a:t>
            </a:r>
            <a:endParaRPr lang="en-IN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Aharoni" panose="02010803020104030203" pitchFamily="2" charset="-79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252481"/>
              </p:ext>
            </p:extLst>
          </p:nvPr>
        </p:nvGraphicFramePr>
        <p:xfrm>
          <a:off x="107504" y="1340768"/>
          <a:ext cx="88569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033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21014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IN" sz="3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Reduction in Low Birth Weight  </a:t>
            </a:r>
            <a:r>
              <a:rPr lang="en-IN" sz="36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Shikaripura</a:t>
            </a:r>
            <a:r>
              <a:rPr lang="en-IN" sz="3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Block</a:t>
            </a:r>
            <a:endParaRPr lang="en-IN" sz="36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4" name="Object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8906342"/>
              </p:ext>
            </p:extLst>
          </p:nvPr>
        </p:nvGraphicFramePr>
        <p:xfrm>
          <a:off x="179512" y="1600200"/>
          <a:ext cx="8784976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117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r"/>
            <a:r>
              <a:rPr lang="en-IN" sz="3600" b="1" dirty="0">
                <a:solidFill>
                  <a:schemeClr val="tx1"/>
                </a:solidFill>
                <a:latin typeface="Cambria" panose="02040503050406030204" pitchFamily="18" charset="0"/>
              </a:rPr>
              <a:t>Details of </a:t>
            </a:r>
            <a:r>
              <a:rPr lang="en-IN" sz="3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Sanitation-</a:t>
            </a:r>
            <a:r>
              <a:rPr lang="en-IN" sz="3600" b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Shikaripura</a:t>
            </a:r>
            <a:r>
              <a:rPr lang="en-IN" sz="36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 Block</a:t>
            </a:r>
            <a:br>
              <a:rPr lang="en-IN" sz="3600" b="1" dirty="0" smtClean="0">
                <a:solidFill>
                  <a:schemeClr val="tx1"/>
                </a:solidFill>
                <a:latin typeface="Cambria" panose="02040503050406030204" pitchFamily="18" charset="0"/>
              </a:rPr>
            </a:br>
            <a:r>
              <a:rPr lang="en-IN" sz="24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(</a:t>
            </a:r>
            <a:r>
              <a:rPr lang="en-IN" sz="2400" b="1" dirty="0">
                <a:solidFill>
                  <a:schemeClr val="tx1"/>
                </a:solidFill>
                <a:latin typeface="Cambria" panose="02040503050406030204" pitchFamily="18" charset="0"/>
              </a:rPr>
              <a:t>As on April, 2014)</a:t>
            </a:r>
            <a:endParaRPr lang="en-IN" sz="2400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737196"/>
              </p:ext>
            </p:extLst>
          </p:nvPr>
        </p:nvGraphicFramePr>
        <p:xfrm>
          <a:off x="251520" y="1484784"/>
          <a:ext cx="8712970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4"/>
                <a:gridCol w="1224136"/>
                <a:gridCol w="936104"/>
                <a:gridCol w="1656184"/>
                <a:gridCol w="1368152"/>
                <a:gridCol w="1296144"/>
                <a:gridCol w="1224136"/>
              </a:tblGrid>
              <a:tr h="24724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Total no. of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Villages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covered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9550" algn="l"/>
                        </a:tabLs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Total no. of families covered by the project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9550" algn="l"/>
                        </a:tabLs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No. of families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without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toilets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No. of families applied </a:t>
                      </a:r>
                      <a:r>
                        <a:rPr lang="en-IN" sz="1600" b="1" kern="1200" dirty="0" smtClean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to</a:t>
                      </a:r>
                      <a:endParaRPr lang="en-IN" sz="1600" b="1" kern="1200" dirty="0">
                        <a:solidFill>
                          <a:schemeClr val="l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Panchayat for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toilet </a:t>
                      </a:r>
                      <a:r>
                        <a:rPr lang="en-IN" sz="1600" b="1" kern="1200" dirty="0" smtClean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construction through Project</a:t>
                      </a:r>
                      <a:endParaRPr lang="en-IN" sz="1600" b="1" kern="1200" dirty="0">
                        <a:solidFill>
                          <a:schemeClr val="l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Applications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Approved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+mn-cs"/>
                        </a:rPr>
                        <a:t> </a:t>
                      </a:r>
                      <a:endParaRPr lang="en-IN" sz="1600" b="1" kern="1200" dirty="0">
                        <a:solidFill>
                          <a:schemeClr val="lt1"/>
                        </a:solidFill>
                        <a:effectLst/>
                        <a:latin typeface="Cambria" panose="020405030504060302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Toilets Constructed and in use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 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Cambria" panose="02040503050406030204" pitchFamily="18" charset="0"/>
                        </a:rPr>
                        <a:t>Application under process</a:t>
                      </a:r>
                      <a:endParaRPr lang="en-IN" sz="1600" dirty="0">
                        <a:effectLst/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480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"/>
                          <a:ea typeface="Times New Roman"/>
                          <a:cs typeface="Arial"/>
                        </a:rPr>
                        <a:t>156</a:t>
                      </a:r>
                      <a:endParaRPr lang="en-IN" sz="24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000"/>
                            </a:srgbClr>
                          </a:outerShdw>
                        </a:effectLst>
                        <a:latin typeface="Cambri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"/>
                          <a:ea typeface="Times New Roman"/>
                          <a:cs typeface="Arial"/>
                        </a:rPr>
                        <a:t>11111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"/>
                          <a:ea typeface="Times New Roman"/>
                          <a:cs typeface="Arial"/>
                        </a:rPr>
                        <a:t>1430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"/>
                          <a:ea typeface="Times New Roman"/>
                          <a:cs typeface="Arial"/>
                        </a:rPr>
                        <a:t>1430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"/>
                          <a:ea typeface="Times New Roman"/>
                          <a:cs typeface="Arial"/>
                        </a:rPr>
                        <a:t>670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"/>
                          <a:ea typeface="Times New Roman"/>
                          <a:cs typeface="Arial"/>
                        </a:rPr>
                        <a:t>575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mbria"/>
                          <a:ea typeface="Times New Roman"/>
                          <a:cs typeface="Arial"/>
                        </a:rPr>
                        <a:t>760</a:t>
                      </a:r>
                      <a:endParaRPr lang="en-IN" sz="2400" b="1" kern="1200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000"/>
                            </a:srgbClr>
                          </a:outerShdw>
                        </a:effectLst>
                        <a:latin typeface="Cambria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7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420</Words>
  <Application>Microsoft Office PowerPoint</Application>
  <PresentationFormat>On-screen Show (4:3)</PresentationFormat>
  <Paragraphs>171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Details of children – Shikaripura Block</vt:lpstr>
      <vt:lpstr>PowerPoint Presentation</vt:lpstr>
      <vt:lpstr>Nutritional Status of 6-36 months children of Shikaripura Block</vt:lpstr>
      <vt:lpstr>Nutritional Status of 6-36 months children of Shikaripura Block</vt:lpstr>
      <vt:lpstr>Nutritional Status of 6-36 months children of Shikaripura Block</vt:lpstr>
      <vt:lpstr>PowerPoint Presentation</vt:lpstr>
      <vt:lpstr>PowerPoint Presentation</vt:lpstr>
      <vt:lpstr>Reduction in Low Birth Weight  Shikaripura Block</vt:lpstr>
      <vt:lpstr>Details of Sanitation-Shikaripura Block (As on April, 2014)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KCNM1</dc:creator>
  <cp:lastModifiedBy>KCNM1</cp:lastModifiedBy>
  <cp:revision>43</cp:revision>
  <cp:lastPrinted>2014-07-09T07:16:35Z</cp:lastPrinted>
  <dcterms:created xsi:type="dcterms:W3CDTF">2014-05-13T11:03:43Z</dcterms:created>
  <dcterms:modified xsi:type="dcterms:W3CDTF">2014-07-11T07:27:30Z</dcterms:modified>
</cp:coreProperties>
</file>